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 id="2147483665" r:id="rId5"/>
  </p:sldMasterIdLst>
  <p:notesMasterIdLst>
    <p:notesMasterId r:id="rId33"/>
  </p:notesMasterIdLst>
  <p:sldIdLst>
    <p:sldId id="346" r:id="rId6"/>
    <p:sldId id="278" r:id="rId7"/>
    <p:sldId id="347" r:id="rId8"/>
    <p:sldId id="351" r:id="rId9"/>
    <p:sldId id="349" r:id="rId10"/>
    <p:sldId id="352" r:id="rId11"/>
    <p:sldId id="280" r:id="rId12"/>
    <p:sldId id="281" r:id="rId13"/>
    <p:sldId id="283" r:id="rId14"/>
    <p:sldId id="284" r:id="rId15"/>
    <p:sldId id="353" r:id="rId16"/>
    <p:sldId id="285" r:id="rId17"/>
    <p:sldId id="354" r:id="rId18"/>
    <p:sldId id="287" r:id="rId19"/>
    <p:sldId id="356" r:id="rId20"/>
    <p:sldId id="288" r:id="rId21"/>
    <p:sldId id="293" r:id="rId22"/>
    <p:sldId id="295" r:id="rId23"/>
    <p:sldId id="294" r:id="rId24"/>
    <p:sldId id="350" r:id="rId25"/>
    <p:sldId id="359" r:id="rId26"/>
    <p:sldId id="360" r:id="rId27"/>
    <p:sldId id="361" r:id="rId28"/>
    <p:sldId id="362" r:id="rId29"/>
    <p:sldId id="357" r:id="rId30"/>
    <p:sldId id="276" r:id="rId31"/>
    <p:sldId id="297"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Libre Franklin Thin" panose="020F03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B80AE8-2926-0BF0-EAF7-263DFBE339A3}" v="40" dt="2021-07-27T13:08:51.400"/>
  </p1510:revLst>
</p1510:revInfo>
</file>

<file path=ppt/tableStyles.xml><?xml version="1.0" encoding="utf-8"?>
<a:tblStyleLst xmlns:a="http://schemas.openxmlformats.org/drawingml/2006/main" def="{A6AD98B5-DC3C-4200-A87D-923DC36BDE54}">
  <a:tblStyle styleId="{A6AD98B5-DC3C-4200-A87D-923DC36BDE5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80"/>
    <p:restoredTop sz="94761"/>
  </p:normalViewPr>
  <p:slideViewPr>
    <p:cSldViewPr snapToGrid="0">
      <p:cViewPr varScale="1">
        <p:scale>
          <a:sx n="103" d="100"/>
          <a:sy n="103" d="100"/>
        </p:scale>
        <p:origin x="18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5339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5090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49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1E407C"/>
              </a:buClr>
              <a:buSzPts val="6000"/>
              <a:buFont typeface="Libre Franklin Thi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4B4B4B"/>
              </a:buClr>
              <a:buSzPts val="2400"/>
              <a:buNone/>
              <a:defRPr sz="2400"/>
            </a:lvl1pPr>
            <a:lvl2pPr lvl="1" algn="ctr">
              <a:lnSpc>
                <a:spcPct val="90000"/>
              </a:lnSpc>
              <a:spcBef>
                <a:spcPts val="500"/>
              </a:spcBef>
              <a:spcAft>
                <a:spcPts val="0"/>
              </a:spcAft>
              <a:buClr>
                <a:srgbClr val="4B4B4B"/>
              </a:buClr>
              <a:buSzPts val="2000"/>
              <a:buNone/>
              <a:defRPr sz="2000"/>
            </a:lvl2pPr>
            <a:lvl3pPr lvl="2" algn="ctr">
              <a:lnSpc>
                <a:spcPct val="90000"/>
              </a:lnSpc>
              <a:spcBef>
                <a:spcPts val="500"/>
              </a:spcBef>
              <a:spcAft>
                <a:spcPts val="0"/>
              </a:spcAft>
              <a:buClr>
                <a:srgbClr val="4B4B4B"/>
              </a:buClr>
              <a:buSzPts val="1800"/>
              <a:buNone/>
              <a:defRPr sz="1800"/>
            </a:lvl3pPr>
            <a:lvl4pPr lvl="3" algn="ctr">
              <a:lnSpc>
                <a:spcPct val="90000"/>
              </a:lnSpc>
              <a:spcBef>
                <a:spcPts val="500"/>
              </a:spcBef>
              <a:spcAft>
                <a:spcPts val="0"/>
              </a:spcAft>
              <a:buClr>
                <a:srgbClr val="4B4B4B"/>
              </a:buClr>
              <a:buSzPts val="1600"/>
              <a:buNone/>
              <a:defRPr sz="1600"/>
            </a:lvl4pPr>
            <a:lvl5pPr lvl="4" algn="ctr">
              <a:lnSpc>
                <a:spcPct val="90000"/>
              </a:lnSpc>
              <a:spcBef>
                <a:spcPts val="500"/>
              </a:spcBef>
              <a:spcAft>
                <a:spcPts val="0"/>
              </a:spcAft>
              <a:buClr>
                <a:srgbClr val="4B4B4B"/>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E407C"/>
              </a:buClr>
              <a:buSzPts val="3200"/>
              <a:buFont typeface="Libre Franklin Thi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4B4B4B"/>
              </a:buClr>
              <a:buSzPts val="3200"/>
              <a:buFont typeface="Arial"/>
              <a:buNone/>
              <a:defRPr sz="3200" b="0" i="0" u="none" strike="noStrike" cap="none">
                <a:solidFill>
                  <a:srgbClr val="4B4B4B"/>
                </a:solidFill>
                <a:latin typeface="Calibri"/>
                <a:ea typeface="Calibri"/>
                <a:cs typeface="Calibri"/>
                <a:sym typeface="Calibri"/>
              </a:defRPr>
            </a:lvl1pPr>
            <a:lvl2pPr marR="0" lvl="1" algn="l" rtl="0">
              <a:lnSpc>
                <a:spcPct val="90000"/>
              </a:lnSpc>
              <a:spcBef>
                <a:spcPts val="500"/>
              </a:spcBef>
              <a:spcAft>
                <a:spcPts val="0"/>
              </a:spcAft>
              <a:buClr>
                <a:srgbClr val="4B4B4B"/>
              </a:buClr>
              <a:buSzPts val="2800"/>
              <a:buFont typeface="Arial"/>
              <a:buNone/>
              <a:defRPr sz="2800" b="0" i="0" u="none" strike="noStrike" cap="none">
                <a:solidFill>
                  <a:srgbClr val="4B4B4B"/>
                </a:solidFill>
                <a:latin typeface="Calibri"/>
                <a:ea typeface="Calibri"/>
                <a:cs typeface="Calibri"/>
                <a:sym typeface="Calibri"/>
              </a:defRPr>
            </a:lvl2pPr>
            <a:lvl3pPr marR="0" lvl="2" algn="l" rtl="0">
              <a:lnSpc>
                <a:spcPct val="90000"/>
              </a:lnSpc>
              <a:spcBef>
                <a:spcPts val="500"/>
              </a:spcBef>
              <a:spcAft>
                <a:spcPts val="0"/>
              </a:spcAft>
              <a:buClr>
                <a:srgbClr val="4B4B4B"/>
              </a:buClr>
              <a:buSzPts val="2400"/>
              <a:buFont typeface="Arial"/>
              <a:buNone/>
              <a:defRPr sz="2400" b="0" i="0" u="none" strike="noStrike" cap="none">
                <a:solidFill>
                  <a:srgbClr val="4B4B4B"/>
                </a:solidFill>
                <a:latin typeface="Calibri"/>
                <a:ea typeface="Calibri"/>
                <a:cs typeface="Calibri"/>
                <a:sym typeface="Calibri"/>
              </a:defRPr>
            </a:lvl3pPr>
            <a:lvl4pPr marR="0" lvl="3" algn="l" rtl="0">
              <a:lnSpc>
                <a:spcPct val="90000"/>
              </a:lnSpc>
              <a:spcBef>
                <a:spcPts val="500"/>
              </a:spcBef>
              <a:spcAft>
                <a:spcPts val="0"/>
              </a:spcAft>
              <a:buClr>
                <a:srgbClr val="4B4B4B"/>
              </a:buClr>
              <a:buSzPts val="2000"/>
              <a:buFont typeface="Arial"/>
              <a:buNone/>
              <a:defRPr sz="2000" b="0" i="0" u="none" strike="noStrike" cap="none">
                <a:solidFill>
                  <a:srgbClr val="4B4B4B"/>
                </a:solidFill>
                <a:latin typeface="Calibri"/>
                <a:ea typeface="Calibri"/>
                <a:cs typeface="Calibri"/>
                <a:sym typeface="Calibri"/>
              </a:defRPr>
            </a:lvl4pPr>
            <a:lvl5pPr marR="0" lvl="4" algn="l" rtl="0">
              <a:lnSpc>
                <a:spcPct val="90000"/>
              </a:lnSpc>
              <a:spcBef>
                <a:spcPts val="500"/>
              </a:spcBef>
              <a:spcAft>
                <a:spcPts val="0"/>
              </a:spcAft>
              <a:buClr>
                <a:srgbClr val="4B4B4B"/>
              </a:buClr>
              <a:buSzPts val="2000"/>
              <a:buFont typeface="Arial"/>
              <a:buNone/>
              <a:defRPr sz="2000" b="0" i="0" u="none" strike="noStrike" cap="none">
                <a:solidFill>
                  <a:srgbClr val="4B4B4B"/>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3" name="Google Shape;113;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B4B4B"/>
              </a:buClr>
              <a:buSzPts val="1600"/>
              <a:buNone/>
              <a:defRPr sz="1600"/>
            </a:lvl1pPr>
            <a:lvl2pPr marL="914400" lvl="1" indent="-228600" algn="l">
              <a:lnSpc>
                <a:spcPct val="90000"/>
              </a:lnSpc>
              <a:spcBef>
                <a:spcPts val="500"/>
              </a:spcBef>
              <a:spcAft>
                <a:spcPts val="0"/>
              </a:spcAft>
              <a:buClr>
                <a:srgbClr val="4B4B4B"/>
              </a:buClr>
              <a:buSzPts val="1400"/>
              <a:buNone/>
              <a:defRPr sz="1400"/>
            </a:lvl2pPr>
            <a:lvl3pPr marL="1371600" lvl="2" indent="-228600" algn="l">
              <a:lnSpc>
                <a:spcPct val="90000"/>
              </a:lnSpc>
              <a:spcBef>
                <a:spcPts val="500"/>
              </a:spcBef>
              <a:spcAft>
                <a:spcPts val="0"/>
              </a:spcAft>
              <a:buClr>
                <a:srgbClr val="4B4B4B"/>
              </a:buClr>
              <a:buSzPts val="1200"/>
              <a:buNone/>
              <a:defRPr sz="1200"/>
            </a:lvl3pPr>
            <a:lvl4pPr marL="1828800" lvl="3" indent="-228600" algn="l">
              <a:lnSpc>
                <a:spcPct val="90000"/>
              </a:lnSpc>
              <a:spcBef>
                <a:spcPts val="500"/>
              </a:spcBef>
              <a:spcAft>
                <a:spcPts val="0"/>
              </a:spcAft>
              <a:buClr>
                <a:srgbClr val="4B4B4B"/>
              </a:buClr>
              <a:buSzPts val="1000"/>
              <a:buNone/>
              <a:defRPr sz="1000"/>
            </a:lvl4pPr>
            <a:lvl5pPr marL="2286000" lvl="4" indent="-228600" algn="l">
              <a:lnSpc>
                <a:spcPct val="90000"/>
              </a:lnSpc>
              <a:spcBef>
                <a:spcPts val="500"/>
              </a:spcBef>
              <a:spcAft>
                <a:spcPts val="0"/>
              </a:spcAft>
              <a:buClr>
                <a:srgbClr val="4B4B4B"/>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4" name="Google Shape;11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838200" y="1115416"/>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E407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7"/>
          <p:cNvSpPr txBox="1">
            <a:spLocks noGrp="1"/>
          </p:cNvSpPr>
          <p:nvPr>
            <p:ph type="body" idx="1"/>
          </p:nvPr>
        </p:nvSpPr>
        <p:spPr>
          <a:xfrm rot="5400000">
            <a:off x="4290408" y="-886429"/>
            <a:ext cx="36111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B4B4B"/>
              </a:buClr>
              <a:buSzPts val="1800"/>
              <a:buChar char="•"/>
              <a:defRPr/>
            </a:lvl1pPr>
            <a:lvl2pPr marL="914400" lvl="1" indent="-342900" algn="l">
              <a:lnSpc>
                <a:spcPct val="90000"/>
              </a:lnSpc>
              <a:spcBef>
                <a:spcPts val="500"/>
              </a:spcBef>
              <a:spcAft>
                <a:spcPts val="0"/>
              </a:spcAft>
              <a:buClr>
                <a:srgbClr val="4B4B4B"/>
              </a:buClr>
              <a:buSzPts val="1800"/>
              <a:buChar char="•"/>
              <a:defRPr/>
            </a:lvl2pPr>
            <a:lvl3pPr marL="1371600" lvl="2" indent="-342900" algn="l">
              <a:lnSpc>
                <a:spcPct val="90000"/>
              </a:lnSpc>
              <a:spcBef>
                <a:spcPts val="500"/>
              </a:spcBef>
              <a:spcAft>
                <a:spcPts val="0"/>
              </a:spcAft>
              <a:buClr>
                <a:srgbClr val="4B4B4B"/>
              </a:buClr>
              <a:buSzPts val="1800"/>
              <a:buChar char="•"/>
              <a:defRPr/>
            </a:lvl3pPr>
            <a:lvl4pPr marL="1828800" lvl="3" indent="-342900" algn="l">
              <a:lnSpc>
                <a:spcPct val="90000"/>
              </a:lnSpc>
              <a:spcBef>
                <a:spcPts val="500"/>
              </a:spcBef>
              <a:spcAft>
                <a:spcPts val="0"/>
              </a:spcAft>
              <a:buClr>
                <a:srgbClr val="4B4B4B"/>
              </a:buClr>
              <a:buSzPts val="1800"/>
              <a:buChar char="•"/>
              <a:defRPr/>
            </a:lvl4pPr>
            <a:lvl5pPr marL="2286000" lvl="4" indent="-342900" algn="l">
              <a:lnSpc>
                <a:spcPct val="90000"/>
              </a:lnSpc>
              <a:spcBef>
                <a:spcPts val="500"/>
              </a:spcBef>
              <a:spcAft>
                <a:spcPts val="0"/>
              </a:spcAft>
              <a:buClr>
                <a:srgbClr val="4B4B4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E407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B4B4B"/>
              </a:buClr>
              <a:buSzPts val="1800"/>
              <a:buChar char="•"/>
              <a:defRPr/>
            </a:lvl1pPr>
            <a:lvl2pPr marL="914400" lvl="1" indent="-342900" algn="l">
              <a:lnSpc>
                <a:spcPct val="90000"/>
              </a:lnSpc>
              <a:spcBef>
                <a:spcPts val="500"/>
              </a:spcBef>
              <a:spcAft>
                <a:spcPts val="0"/>
              </a:spcAft>
              <a:buClr>
                <a:srgbClr val="4B4B4B"/>
              </a:buClr>
              <a:buSzPts val="1800"/>
              <a:buChar char="•"/>
              <a:defRPr/>
            </a:lvl2pPr>
            <a:lvl3pPr marL="1371600" lvl="2" indent="-342900" algn="l">
              <a:lnSpc>
                <a:spcPct val="90000"/>
              </a:lnSpc>
              <a:spcBef>
                <a:spcPts val="500"/>
              </a:spcBef>
              <a:spcAft>
                <a:spcPts val="0"/>
              </a:spcAft>
              <a:buClr>
                <a:srgbClr val="4B4B4B"/>
              </a:buClr>
              <a:buSzPts val="1800"/>
              <a:buChar char="•"/>
              <a:defRPr/>
            </a:lvl3pPr>
            <a:lvl4pPr marL="1828800" lvl="3" indent="-342900" algn="l">
              <a:lnSpc>
                <a:spcPct val="90000"/>
              </a:lnSpc>
              <a:spcBef>
                <a:spcPts val="500"/>
              </a:spcBef>
              <a:spcAft>
                <a:spcPts val="0"/>
              </a:spcAft>
              <a:buClr>
                <a:srgbClr val="4B4B4B"/>
              </a:buClr>
              <a:buSzPts val="1800"/>
              <a:buChar char="•"/>
              <a:defRPr/>
            </a:lvl4pPr>
            <a:lvl5pPr marL="2286000" lvl="4" indent="-342900" algn="l">
              <a:lnSpc>
                <a:spcPct val="90000"/>
              </a:lnSpc>
              <a:spcBef>
                <a:spcPts val="500"/>
              </a:spcBef>
              <a:spcAft>
                <a:spcPts val="0"/>
              </a:spcAft>
              <a:buClr>
                <a:srgbClr val="4B4B4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831850" y="1349827"/>
            <a:ext cx="10515600" cy="217632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E407C"/>
              </a:buClr>
              <a:buSzPts val="6000"/>
              <a:buFont typeface="Libre Franklin Thi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831850" y="3596686"/>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1112424"/>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E407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8200" y="2551611"/>
            <a:ext cx="5181600" cy="362535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B4B4B"/>
              </a:buClr>
              <a:buSzPts val="1800"/>
              <a:buChar char="•"/>
              <a:defRPr/>
            </a:lvl1pPr>
            <a:lvl2pPr marL="914400" lvl="1" indent="-342900" algn="l">
              <a:lnSpc>
                <a:spcPct val="90000"/>
              </a:lnSpc>
              <a:spcBef>
                <a:spcPts val="500"/>
              </a:spcBef>
              <a:spcAft>
                <a:spcPts val="0"/>
              </a:spcAft>
              <a:buClr>
                <a:srgbClr val="4B4B4B"/>
              </a:buClr>
              <a:buSzPts val="1800"/>
              <a:buChar char="•"/>
              <a:defRPr/>
            </a:lvl2pPr>
            <a:lvl3pPr marL="1371600" lvl="2" indent="-342900" algn="l">
              <a:lnSpc>
                <a:spcPct val="90000"/>
              </a:lnSpc>
              <a:spcBef>
                <a:spcPts val="500"/>
              </a:spcBef>
              <a:spcAft>
                <a:spcPts val="0"/>
              </a:spcAft>
              <a:buClr>
                <a:srgbClr val="4B4B4B"/>
              </a:buClr>
              <a:buSzPts val="1800"/>
              <a:buChar char="•"/>
              <a:defRPr/>
            </a:lvl3pPr>
            <a:lvl4pPr marL="1828800" lvl="3" indent="-342900" algn="l">
              <a:lnSpc>
                <a:spcPct val="90000"/>
              </a:lnSpc>
              <a:spcBef>
                <a:spcPts val="500"/>
              </a:spcBef>
              <a:spcAft>
                <a:spcPts val="0"/>
              </a:spcAft>
              <a:buClr>
                <a:srgbClr val="4B4B4B"/>
              </a:buClr>
              <a:buSzPts val="1800"/>
              <a:buChar char="•"/>
              <a:defRPr/>
            </a:lvl4pPr>
            <a:lvl5pPr marL="2286000" lvl="4" indent="-342900" algn="l">
              <a:lnSpc>
                <a:spcPct val="90000"/>
              </a:lnSpc>
              <a:spcBef>
                <a:spcPts val="500"/>
              </a:spcBef>
              <a:spcAft>
                <a:spcPts val="0"/>
              </a:spcAft>
              <a:buClr>
                <a:srgbClr val="4B4B4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body" idx="2"/>
          </p:nvPr>
        </p:nvSpPr>
        <p:spPr>
          <a:xfrm>
            <a:off x="6172200" y="2551611"/>
            <a:ext cx="5181600" cy="362535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B4B4B"/>
              </a:buClr>
              <a:buSzPts val="1800"/>
              <a:buChar char="•"/>
              <a:defRPr/>
            </a:lvl1pPr>
            <a:lvl2pPr marL="914400" lvl="1" indent="-342900" algn="l">
              <a:lnSpc>
                <a:spcPct val="90000"/>
              </a:lnSpc>
              <a:spcBef>
                <a:spcPts val="500"/>
              </a:spcBef>
              <a:spcAft>
                <a:spcPts val="0"/>
              </a:spcAft>
              <a:buClr>
                <a:srgbClr val="4B4B4B"/>
              </a:buClr>
              <a:buSzPts val="1800"/>
              <a:buChar char="•"/>
              <a:defRPr/>
            </a:lvl2pPr>
            <a:lvl3pPr marL="1371600" lvl="2" indent="-342900" algn="l">
              <a:lnSpc>
                <a:spcPct val="90000"/>
              </a:lnSpc>
              <a:spcBef>
                <a:spcPts val="500"/>
              </a:spcBef>
              <a:spcAft>
                <a:spcPts val="0"/>
              </a:spcAft>
              <a:buClr>
                <a:srgbClr val="4B4B4B"/>
              </a:buClr>
              <a:buSzPts val="1800"/>
              <a:buChar char="•"/>
              <a:defRPr/>
            </a:lvl3pPr>
            <a:lvl4pPr marL="1828800" lvl="3" indent="-342900" algn="l">
              <a:lnSpc>
                <a:spcPct val="90000"/>
              </a:lnSpc>
              <a:spcBef>
                <a:spcPts val="500"/>
              </a:spcBef>
              <a:spcAft>
                <a:spcPts val="0"/>
              </a:spcAft>
              <a:buClr>
                <a:srgbClr val="4B4B4B"/>
              </a:buClr>
              <a:buSzPts val="1800"/>
              <a:buChar char="•"/>
              <a:defRPr/>
            </a:lvl4pPr>
            <a:lvl5pPr marL="2286000" lvl="4" indent="-342900" algn="l">
              <a:lnSpc>
                <a:spcPct val="90000"/>
              </a:lnSpc>
              <a:spcBef>
                <a:spcPts val="500"/>
              </a:spcBef>
              <a:spcAft>
                <a:spcPts val="0"/>
              </a:spcAft>
              <a:buClr>
                <a:srgbClr val="4B4B4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38200" y="773906"/>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E407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836612" y="218281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B4B4B"/>
              </a:buClr>
              <a:buSzPts val="2400"/>
              <a:buNone/>
              <a:defRPr sz="2400" b="1"/>
            </a:lvl1pPr>
            <a:lvl2pPr marL="914400" lvl="1" indent="-228600" algn="l">
              <a:lnSpc>
                <a:spcPct val="90000"/>
              </a:lnSpc>
              <a:spcBef>
                <a:spcPts val="500"/>
              </a:spcBef>
              <a:spcAft>
                <a:spcPts val="0"/>
              </a:spcAft>
              <a:buClr>
                <a:srgbClr val="4B4B4B"/>
              </a:buClr>
              <a:buSzPts val="2000"/>
              <a:buNone/>
              <a:defRPr sz="2000" b="1"/>
            </a:lvl2pPr>
            <a:lvl3pPr marL="1371600" lvl="2" indent="-228600" algn="l">
              <a:lnSpc>
                <a:spcPct val="90000"/>
              </a:lnSpc>
              <a:spcBef>
                <a:spcPts val="500"/>
              </a:spcBef>
              <a:spcAft>
                <a:spcPts val="0"/>
              </a:spcAft>
              <a:buClr>
                <a:srgbClr val="4B4B4B"/>
              </a:buClr>
              <a:buSzPts val="1800"/>
              <a:buNone/>
              <a:defRPr sz="1800" b="1"/>
            </a:lvl3pPr>
            <a:lvl4pPr marL="1828800" lvl="3" indent="-228600" algn="l">
              <a:lnSpc>
                <a:spcPct val="90000"/>
              </a:lnSpc>
              <a:spcBef>
                <a:spcPts val="500"/>
              </a:spcBef>
              <a:spcAft>
                <a:spcPts val="0"/>
              </a:spcAft>
              <a:buClr>
                <a:srgbClr val="4B4B4B"/>
              </a:buClr>
              <a:buSzPts val="1600"/>
              <a:buNone/>
              <a:defRPr sz="1600" b="1"/>
            </a:lvl4pPr>
            <a:lvl5pPr marL="2286000" lvl="4" indent="-228600" algn="l">
              <a:lnSpc>
                <a:spcPct val="90000"/>
              </a:lnSpc>
              <a:spcBef>
                <a:spcPts val="500"/>
              </a:spcBef>
              <a:spcAft>
                <a:spcPts val="0"/>
              </a:spcAft>
              <a:buClr>
                <a:srgbClr val="4B4B4B"/>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5"/>
          <p:cNvSpPr txBox="1">
            <a:spLocks noGrp="1"/>
          </p:cNvSpPr>
          <p:nvPr>
            <p:ph type="body" idx="2"/>
          </p:nvPr>
        </p:nvSpPr>
        <p:spPr>
          <a:xfrm>
            <a:off x="839788" y="3006725"/>
            <a:ext cx="5157787" cy="31829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B4B4B"/>
              </a:buClr>
              <a:buSzPts val="1800"/>
              <a:buChar char="•"/>
              <a:defRPr/>
            </a:lvl1pPr>
            <a:lvl2pPr marL="914400" lvl="1" indent="-342900" algn="l">
              <a:lnSpc>
                <a:spcPct val="90000"/>
              </a:lnSpc>
              <a:spcBef>
                <a:spcPts val="500"/>
              </a:spcBef>
              <a:spcAft>
                <a:spcPts val="0"/>
              </a:spcAft>
              <a:buClr>
                <a:srgbClr val="4B4B4B"/>
              </a:buClr>
              <a:buSzPts val="1800"/>
              <a:buChar char="•"/>
              <a:defRPr/>
            </a:lvl2pPr>
            <a:lvl3pPr marL="1371600" lvl="2" indent="-342900" algn="l">
              <a:lnSpc>
                <a:spcPct val="90000"/>
              </a:lnSpc>
              <a:spcBef>
                <a:spcPts val="500"/>
              </a:spcBef>
              <a:spcAft>
                <a:spcPts val="0"/>
              </a:spcAft>
              <a:buClr>
                <a:srgbClr val="4B4B4B"/>
              </a:buClr>
              <a:buSzPts val="1800"/>
              <a:buChar char="•"/>
              <a:defRPr/>
            </a:lvl3pPr>
            <a:lvl4pPr marL="1828800" lvl="3" indent="-342900" algn="l">
              <a:lnSpc>
                <a:spcPct val="90000"/>
              </a:lnSpc>
              <a:spcBef>
                <a:spcPts val="500"/>
              </a:spcBef>
              <a:spcAft>
                <a:spcPts val="0"/>
              </a:spcAft>
              <a:buClr>
                <a:srgbClr val="4B4B4B"/>
              </a:buClr>
              <a:buSzPts val="1800"/>
              <a:buChar char="•"/>
              <a:defRPr/>
            </a:lvl4pPr>
            <a:lvl5pPr marL="2286000" lvl="4" indent="-342900" algn="l">
              <a:lnSpc>
                <a:spcPct val="90000"/>
              </a:lnSpc>
              <a:spcBef>
                <a:spcPts val="500"/>
              </a:spcBef>
              <a:spcAft>
                <a:spcPts val="0"/>
              </a:spcAft>
              <a:buClr>
                <a:srgbClr val="4B4B4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txBox="1">
            <a:spLocks noGrp="1"/>
          </p:cNvSpPr>
          <p:nvPr>
            <p:ph type="body" idx="3"/>
          </p:nvPr>
        </p:nvSpPr>
        <p:spPr>
          <a:xfrm>
            <a:off x="6172200" y="218281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B4B4B"/>
              </a:buClr>
              <a:buSzPts val="2400"/>
              <a:buNone/>
              <a:defRPr sz="2400" b="1"/>
            </a:lvl1pPr>
            <a:lvl2pPr marL="914400" lvl="1" indent="-228600" algn="l">
              <a:lnSpc>
                <a:spcPct val="90000"/>
              </a:lnSpc>
              <a:spcBef>
                <a:spcPts val="500"/>
              </a:spcBef>
              <a:spcAft>
                <a:spcPts val="0"/>
              </a:spcAft>
              <a:buClr>
                <a:srgbClr val="4B4B4B"/>
              </a:buClr>
              <a:buSzPts val="2000"/>
              <a:buNone/>
              <a:defRPr sz="2000" b="1"/>
            </a:lvl2pPr>
            <a:lvl3pPr marL="1371600" lvl="2" indent="-228600" algn="l">
              <a:lnSpc>
                <a:spcPct val="90000"/>
              </a:lnSpc>
              <a:spcBef>
                <a:spcPts val="500"/>
              </a:spcBef>
              <a:spcAft>
                <a:spcPts val="0"/>
              </a:spcAft>
              <a:buClr>
                <a:srgbClr val="4B4B4B"/>
              </a:buClr>
              <a:buSzPts val="1800"/>
              <a:buNone/>
              <a:defRPr sz="1800" b="1"/>
            </a:lvl3pPr>
            <a:lvl4pPr marL="1828800" lvl="3" indent="-228600" algn="l">
              <a:lnSpc>
                <a:spcPct val="90000"/>
              </a:lnSpc>
              <a:spcBef>
                <a:spcPts val="500"/>
              </a:spcBef>
              <a:spcAft>
                <a:spcPts val="0"/>
              </a:spcAft>
              <a:buClr>
                <a:srgbClr val="4B4B4B"/>
              </a:buClr>
              <a:buSzPts val="1600"/>
              <a:buNone/>
              <a:defRPr sz="1600" b="1"/>
            </a:lvl4pPr>
            <a:lvl5pPr marL="2286000" lvl="4" indent="-228600" algn="l">
              <a:lnSpc>
                <a:spcPct val="90000"/>
              </a:lnSpc>
              <a:spcBef>
                <a:spcPts val="500"/>
              </a:spcBef>
              <a:spcAft>
                <a:spcPts val="0"/>
              </a:spcAft>
              <a:buClr>
                <a:srgbClr val="4B4B4B"/>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5"/>
          <p:cNvSpPr txBox="1">
            <a:spLocks noGrp="1"/>
          </p:cNvSpPr>
          <p:nvPr>
            <p:ph type="body" idx="4"/>
          </p:nvPr>
        </p:nvSpPr>
        <p:spPr>
          <a:xfrm>
            <a:off x="6172200" y="3006725"/>
            <a:ext cx="5183188" cy="31829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B4B4B"/>
              </a:buClr>
              <a:buSzPts val="1800"/>
              <a:buChar char="•"/>
              <a:defRPr/>
            </a:lvl1pPr>
            <a:lvl2pPr marL="914400" lvl="1" indent="-342900" algn="l">
              <a:lnSpc>
                <a:spcPct val="90000"/>
              </a:lnSpc>
              <a:spcBef>
                <a:spcPts val="500"/>
              </a:spcBef>
              <a:spcAft>
                <a:spcPts val="0"/>
              </a:spcAft>
              <a:buClr>
                <a:srgbClr val="4B4B4B"/>
              </a:buClr>
              <a:buSzPts val="1800"/>
              <a:buChar char="•"/>
              <a:defRPr/>
            </a:lvl2pPr>
            <a:lvl3pPr marL="1371600" lvl="2" indent="-342900" algn="l">
              <a:lnSpc>
                <a:spcPct val="90000"/>
              </a:lnSpc>
              <a:spcBef>
                <a:spcPts val="500"/>
              </a:spcBef>
              <a:spcAft>
                <a:spcPts val="0"/>
              </a:spcAft>
              <a:buClr>
                <a:srgbClr val="4B4B4B"/>
              </a:buClr>
              <a:buSzPts val="1800"/>
              <a:buChar char="•"/>
              <a:defRPr/>
            </a:lvl3pPr>
            <a:lvl4pPr marL="1828800" lvl="3" indent="-342900" algn="l">
              <a:lnSpc>
                <a:spcPct val="90000"/>
              </a:lnSpc>
              <a:spcBef>
                <a:spcPts val="500"/>
              </a:spcBef>
              <a:spcAft>
                <a:spcPts val="0"/>
              </a:spcAft>
              <a:buClr>
                <a:srgbClr val="4B4B4B"/>
              </a:buClr>
              <a:buSzPts val="1800"/>
              <a:buChar char="•"/>
              <a:defRPr/>
            </a:lvl4pPr>
            <a:lvl5pPr marL="2286000" lvl="4" indent="-342900" algn="l">
              <a:lnSpc>
                <a:spcPct val="90000"/>
              </a:lnSpc>
              <a:spcBef>
                <a:spcPts val="500"/>
              </a:spcBef>
              <a:spcAft>
                <a:spcPts val="0"/>
              </a:spcAft>
              <a:buClr>
                <a:srgbClr val="4B4B4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838200" y="1115416"/>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E407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838200" y="2565779"/>
            <a:ext cx="10515600" cy="36111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B4B4B"/>
              </a:buClr>
              <a:buSzPts val="1800"/>
              <a:buChar char="•"/>
              <a:defRPr/>
            </a:lvl1pPr>
            <a:lvl2pPr marL="914400" lvl="1" indent="-342900" algn="l">
              <a:lnSpc>
                <a:spcPct val="90000"/>
              </a:lnSpc>
              <a:spcBef>
                <a:spcPts val="500"/>
              </a:spcBef>
              <a:spcAft>
                <a:spcPts val="0"/>
              </a:spcAft>
              <a:buClr>
                <a:srgbClr val="4B4B4B"/>
              </a:buClr>
              <a:buSzPts val="1800"/>
              <a:buChar char="•"/>
              <a:defRPr/>
            </a:lvl2pPr>
            <a:lvl3pPr marL="1371600" lvl="2" indent="-342900" algn="l">
              <a:lnSpc>
                <a:spcPct val="90000"/>
              </a:lnSpc>
              <a:spcBef>
                <a:spcPts val="500"/>
              </a:spcBef>
              <a:spcAft>
                <a:spcPts val="0"/>
              </a:spcAft>
              <a:buClr>
                <a:srgbClr val="4B4B4B"/>
              </a:buClr>
              <a:buSzPts val="1800"/>
              <a:buChar char="•"/>
              <a:defRPr/>
            </a:lvl3pPr>
            <a:lvl4pPr marL="1828800" lvl="3" indent="-342900" algn="l">
              <a:lnSpc>
                <a:spcPct val="90000"/>
              </a:lnSpc>
              <a:spcBef>
                <a:spcPts val="500"/>
              </a:spcBef>
              <a:spcAft>
                <a:spcPts val="0"/>
              </a:spcAft>
              <a:buClr>
                <a:srgbClr val="4B4B4B"/>
              </a:buClr>
              <a:buSzPts val="1800"/>
              <a:buChar char="•"/>
              <a:defRPr/>
            </a:lvl4pPr>
            <a:lvl5pPr marL="2286000" lvl="4" indent="-342900" algn="l">
              <a:lnSpc>
                <a:spcPct val="90000"/>
              </a:lnSpc>
              <a:spcBef>
                <a:spcPts val="500"/>
              </a:spcBef>
              <a:spcAft>
                <a:spcPts val="0"/>
              </a:spcAft>
              <a:buClr>
                <a:srgbClr val="4B4B4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E407C"/>
              </a:buClr>
              <a:buSzPts val="6000"/>
              <a:buFont typeface="Libre Franklin Thi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9" name="Google Shape;7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827088" y="1018903"/>
            <a:ext cx="10515600" cy="131948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E407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3"/>
          <p:cNvSpPr txBox="1">
            <a:spLocks noGrp="1"/>
          </p:cNvSpPr>
          <p:nvPr>
            <p:ph type="body" idx="1"/>
          </p:nvPr>
        </p:nvSpPr>
        <p:spPr>
          <a:xfrm>
            <a:off x="839788" y="2343943"/>
            <a:ext cx="5157787" cy="66278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2667A2"/>
              </a:buClr>
              <a:buSzPts val="2400"/>
              <a:buNone/>
              <a:defRPr sz="2400" b="1">
                <a:solidFill>
                  <a:srgbClr val="2667A2"/>
                </a:solidFill>
              </a:defRPr>
            </a:lvl1pPr>
            <a:lvl2pPr marL="914400" lvl="1" indent="-228600" algn="l">
              <a:lnSpc>
                <a:spcPct val="90000"/>
              </a:lnSpc>
              <a:spcBef>
                <a:spcPts val="500"/>
              </a:spcBef>
              <a:spcAft>
                <a:spcPts val="0"/>
              </a:spcAft>
              <a:buClr>
                <a:srgbClr val="4B4B4B"/>
              </a:buClr>
              <a:buSzPts val="2000"/>
              <a:buNone/>
              <a:defRPr sz="2000" b="1"/>
            </a:lvl2pPr>
            <a:lvl3pPr marL="1371600" lvl="2" indent="-228600" algn="l">
              <a:lnSpc>
                <a:spcPct val="90000"/>
              </a:lnSpc>
              <a:spcBef>
                <a:spcPts val="500"/>
              </a:spcBef>
              <a:spcAft>
                <a:spcPts val="0"/>
              </a:spcAft>
              <a:buClr>
                <a:srgbClr val="4B4B4B"/>
              </a:buClr>
              <a:buSzPts val="1800"/>
              <a:buNone/>
              <a:defRPr sz="1800" b="1"/>
            </a:lvl3pPr>
            <a:lvl4pPr marL="1828800" lvl="3" indent="-228600" algn="l">
              <a:lnSpc>
                <a:spcPct val="90000"/>
              </a:lnSpc>
              <a:spcBef>
                <a:spcPts val="500"/>
              </a:spcBef>
              <a:spcAft>
                <a:spcPts val="0"/>
              </a:spcAft>
              <a:buClr>
                <a:srgbClr val="4B4B4B"/>
              </a:buClr>
              <a:buSzPts val="1600"/>
              <a:buNone/>
              <a:defRPr sz="1600" b="1"/>
            </a:lvl4pPr>
            <a:lvl5pPr marL="2286000" lvl="4" indent="-228600" algn="l">
              <a:lnSpc>
                <a:spcPct val="90000"/>
              </a:lnSpc>
              <a:spcBef>
                <a:spcPts val="500"/>
              </a:spcBef>
              <a:spcAft>
                <a:spcPts val="0"/>
              </a:spcAft>
              <a:buClr>
                <a:srgbClr val="4B4B4B"/>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p13"/>
          <p:cNvSpPr txBox="1">
            <a:spLocks noGrp="1"/>
          </p:cNvSpPr>
          <p:nvPr>
            <p:ph type="body" idx="2"/>
          </p:nvPr>
        </p:nvSpPr>
        <p:spPr>
          <a:xfrm>
            <a:off x="839788" y="3001169"/>
            <a:ext cx="5157787" cy="318849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B4B4B"/>
              </a:buClr>
              <a:buSzPts val="1800"/>
              <a:buChar char="•"/>
              <a:defRPr/>
            </a:lvl1pPr>
            <a:lvl2pPr marL="914400" lvl="1" indent="-342900" algn="l">
              <a:lnSpc>
                <a:spcPct val="90000"/>
              </a:lnSpc>
              <a:spcBef>
                <a:spcPts val="500"/>
              </a:spcBef>
              <a:spcAft>
                <a:spcPts val="0"/>
              </a:spcAft>
              <a:buClr>
                <a:srgbClr val="4B4B4B"/>
              </a:buClr>
              <a:buSzPts val="1800"/>
              <a:buChar char="•"/>
              <a:defRPr/>
            </a:lvl2pPr>
            <a:lvl3pPr marL="1371600" lvl="2" indent="-342900" algn="l">
              <a:lnSpc>
                <a:spcPct val="90000"/>
              </a:lnSpc>
              <a:spcBef>
                <a:spcPts val="500"/>
              </a:spcBef>
              <a:spcAft>
                <a:spcPts val="0"/>
              </a:spcAft>
              <a:buClr>
                <a:srgbClr val="4B4B4B"/>
              </a:buClr>
              <a:buSzPts val="1800"/>
              <a:buChar char="•"/>
              <a:defRPr/>
            </a:lvl3pPr>
            <a:lvl4pPr marL="1828800" lvl="3" indent="-342900" algn="l">
              <a:lnSpc>
                <a:spcPct val="90000"/>
              </a:lnSpc>
              <a:spcBef>
                <a:spcPts val="500"/>
              </a:spcBef>
              <a:spcAft>
                <a:spcPts val="0"/>
              </a:spcAft>
              <a:buClr>
                <a:srgbClr val="4B4B4B"/>
              </a:buClr>
              <a:buSzPts val="1800"/>
              <a:buChar char="•"/>
              <a:defRPr/>
            </a:lvl4pPr>
            <a:lvl5pPr marL="2286000" lvl="4" indent="-342900" algn="l">
              <a:lnSpc>
                <a:spcPct val="90000"/>
              </a:lnSpc>
              <a:spcBef>
                <a:spcPts val="500"/>
              </a:spcBef>
              <a:spcAft>
                <a:spcPts val="0"/>
              </a:spcAft>
              <a:buClr>
                <a:srgbClr val="4B4B4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3"/>
          <p:cNvSpPr txBox="1">
            <a:spLocks noGrp="1"/>
          </p:cNvSpPr>
          <p:nvPr>
            <p:ph type="body" idx="3"/>
          </p:nvPr>
        </p:nvSpPr>
        <p:spPr>
          <a:xfrm>
            <a:off x="6159500" y="2338386"/>
            <a:ext cx="5183188" cy="66278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2667A2"/>
              </a:buClr>
              <a:buSzPts val="2400"/>
              <a:buNone/>
              <a:defRPr sz="2400" b="1">
                <a:solidFill>
                  <a:srgbClr val="2667A2"/>
                </a:solidFill>
              </a:defRPr>
            </a:lvl1pPr>
            <a:lvl2pPr marL="914400" lvl="1" indent="-228600" algn="l">
              <a:lnSpc>
                <a:spcPct val="90000"/>
              </a:lnSpc>
              <a:spcBef>
                <a:spcPts val="500"/>
              </a:spcBef>
              <a:spcAft>
                <a:spcPts val="0"/>
              </a:spcAft>
              <a:buClr>
                <a:srgbClr val="4B4B4B"/>
              </a:buClr>
              <a:buSzPts val="2000"/>
              <a:buNone/>
              <a:defRPr sz="2000" b="1"/>
            </a:lvl2pPr>
            <a:lvl3pPr marL="1371600" lvl="2" indent="-228600" algn="l">
              <a:lnSpc>
                <a:spcPct val="90000"/>
              </a:lnSpc>
              <a:spcBef>
                <a:spcPts val="500"/>
              </a:spcBef>
              <a:spcAft>
                <a:spcPts val="0"/>
              </a:spcAft>
              <a:buClr>
                <a:srgbClr val="4B4B4B"/>
              </a:buClr>
              <a:buSzPts val="1800"/>
              <a:buNone/>
              <a:defRPr sz="1800" b="1"/>
            </a:lvl3pPr>
            <a:lvl4pPr marL="1828800" lvl="3" indent="-228600" algn="l">
              <a:lnSpc>
                <a:spcPct val="90000"/>
              </a:lnSpc>
              <a:spcBef>
                <a:spcPts val="500"/>
              </a:spcBef>
              <a:spcAft>
                <a:spcPts val="0"/>
              </a:spcAft>
              <a:buClr>
                <a:srgbClr val="4B4B4B"/>
              </a:buClr>
              <a:buSzPts val="1600"/>
              <a:buNone/>
              <a:defRPr sz="1600" b="1"/>
            </a:lvl4pPr>
            <a:lvl5pPr marL="2286000" lvl="4" indent="-228600" algn="l">
              <a:lnSpc>
                <a:spcPct val="90000"/>
              </a:lnSpc>
              <a:spcBef>
                <a:spcPts val="500"/>
              </a:spcBef>
              <a:spcAft>
                <a:spcPts val="0"/>
              </a:spcAft>
              <a:buClr>
                <a:srgbClr val="4B4B4B"/>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 name="Google Shape;94;p13"/>
          <p:cNvSpPr txBox="1">
            <a:spLocks noGrp="1"/>
          </p:cNvSpPr>
          <p:nvPr>
            <p:ph type="body" idx="4"/>
          </p:nvPr>
        </p:nvSpPr>
        <p:spPr>
          <a:xfrm>
            <a:off x="6172200" y="3001168"/>
            <a:ext cx="5183188" cy="318849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B4B4B"/>
              </a:buClr>
              <a:buSzPts val="1800"/>
              <a:buChar char="•"/>
              <a:defRPr/>
            </a:lvl1pPr>
            <a:lvl2pPr marL="914400" lvl="1" indent="-342900" algn="l">
              <a:lnSpc>
                <a:spcPct val="90000"/>
              </a:lnSpc>
              <a:spcBef>
                <a:spcPts val="500"/>
              </a:spcBef>
              <a:spcAft>
                <a:spcPts val="0"/>
              </a:spcAft>
              <a:buClr>
                <a:srgbClr val="4B4B4B"/>
              </a:buClr>
              <a:buSzPts val="1800"/>
              <a:buChar char="•"/>
              <a:defRPr/>
            </a:lvl2pPr>
            <a:lvl3pPr marL="1371600" lvl="2" indent="-342900" algn="l">
              <a:lnSpc>
                <a:spcPct val="90000"/>
              </a:lnSpc>
              <a:spcBef>
                <a:spcPts val="500"/>
              </a:spcBef>
              <a:spcAft>
                <a:spcPts val="0"/>
              </a:spcAft>
              <a:buClr>
                <a:srgbClr val="4B4B4B"/>
              </a:buClr>
              <a:buSzPts val="1800"/>
              <a:buChar char="•"/>
              <a:defRPr/>
            </a:lvl3pPr>
            <a:lvl4pPr marL="1828800" lvl="3" indent="-342900" algn="l">
              <a:lnSpc>
                <a:spcPct val="90000"/>
              </a:lnSpc>
              <a:spcBef>
                <a:spcPts val="500"/>
              </a:spcBef>
              <a:spcAft>
                <a:spcPts val="0"/>
              </a:spcAft>
              <a:buClr>
                <a:srgbClr val="4B4B4B"/>
              </a:buClr>
              <a:buSzPts val="1800"/>
              <a:buChar char="•"/>
              <a:defRPr/>
            </a:lvl4pPr>
            <a:lvl5pPr marL="2286000" lvl="4" indent="-342900" algn="l">
              <a:lnSpc>
                <a:spcPct val="90000"/>
              </a:lnSpc>
              <a:spcBef>
                <a:spcPts val="500"/>
              </a:spcBef>
              <a:spcAft>
                <a:spcPts val="0"/>
              </a:spcAft>
              <a:buClr>
                <a:srgbClr val="4B4B4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838200" y="1115416"/>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E407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E407C"/>
              </a:buClr>
              <a:buSzPts val="3200"/>
              <a:buFont typeface="Libre Franklin Thi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4B4B4B"/>
              </a:buClr>
              <a:buSzPts val="3200"/>
              <a:buChar char="•"/>
              <a:defRPr sz="3200"/>
            </a:lvl1pPr>
            <a:lvl2pPr marL="914400" lvl="1" indent="-406400" algn="l">
              <a:lnSpc>
                <a:spcPct val="90000"/>
              </a:lnSpc>
              <a:spcBef>
                <a:spcPts val="500"/>
              </a:spcBef>
              <a:spcAft>
                <a:spcPts val="0"/>
              </a:spcAft>
              <a:buClr>
                <a:srgbClr val="4B4B4B"/>
              </a:buClr>
              <a:buSzPts val="2800"/>
              <a:buChar char="•"/>
              <a:defRPr sz="2800"/>
            </a:lvl2pPr>
            <a:lvl3pPr marL="1371600" lvl="2" indent="-381000" algn="l">
              <a:lnSpc>
                <a:spcPct val="90000"/>
              </a:lnSpc>
              <a:spcBef>
                <a:spcPts val="500"/>
              </a:spcBef>
              <a:spcAft>
                <a:spcPts val="0"/>
              </a:spcAft>
              <a:buClr>
                <a:srgbClr val="4B4B4B"/>
              </a:buClr>
              <a:buSzPts val="2400"/>
              <a:buChar char="•"/>
              <a:defRPr sz="2400"/>
            </a:lvl3pPr>
            <a:lvl4pPr marL="1828800" lvl="3" indent="-355600" algn="l">
              <a:lnSpc>
                <a:spcPct val="90000"/>
              </a:lnSpc>
              <a:spcBef>
                <a:spcPts val="500"/>
              </a:spcBef>
              <a:spcAft>
                <a:spcPts val="0"/>
              </a:spcAft>
              <a:buClr>
                <a:srgbClr val="4B4B4B"/>
              </a:buClr>
              <a:buSzPts val="2000"/>
              <a:buChar char="•"/>
              <a:defRPr sz="2000"/>
            </a:lvl4pPr>
            <a:lvl5pPr marL="2286000" lvl="4" indent="-355600" algn="l">
              <a:lnSpc>
                <a:spcPct val="90000"/>
              </a:lnSpc>
              <a:spcBef>
                <a:spcPts val="500"/>
              </a:spcBef>
              <a:spcAft>
                <a:spcPts val="0"/>
              </a:spcAft>
              <a:buClr>
                <a:srgbClr val="4B4B4B"/>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6" name="Google Shape;106;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B4B4B"/>
              </a:buClr>
              <a:buSzPts val="1600"/>
              <a:buNone/>
              <a:defRPr sz="1600"/>
            </a:lvl1pPr>
            <a:lvl2pPr marL="914400" lvl="1" indent="-228600" algn="l">
              <a:lnSpc>
                <a:spcPct val="90000"/>
              </a:lnSpc>
              <a:spcBef>
                <a:spcPts val="500"/>
              </a:spcBef>
              <a:spcAft>
                <a:spcPts val="0"/>
              </a:spcAft>
              <a:buClr>
                <a:srgbClr val="4B4B4B"/>
              </a:buClr>
              <a:buSzPts val="1400"/>
              <a:buNone/>
              <a:defRPr sz="1400"/>
            </a:lvl2pPr>
            <a:lvl3pPr marL="1371600" lvl="2" indent="-228600" algn="l">
              <a:lnSpc>
                <a:spcPct val="90000"/>
              </a:lnSpc>
              <a:spcBef>
                <a:spcPts val="500"/>
              </a:spcBef>
              <a:spcAft>
                <a:spcPts val="0"/>
              </a:spcAft>
              <a:buClr>
                <a:srgbClr val="4B4B4B"/>
              </a:buClr>
              <a:buSzPts val="1200"/>
              <a:buNone/>
              <a:defRPr sz="1200"/>
            </a:lvl3pPr>
            <a:lvl4pPr marL="1828800" lvl="3" indent="-228600" algn="l">
              <a:lnSpc>
                <a:spcPct val="90000"/>
              </a:lnSpc>
              <a:spcBef>
                <a:spcPts val="500"/>
              </a:spcBef>
              <a:spcAft>
                <a:spcPts val="0"/>
              </a:spcAft>
              <a:buClr>
                <a:srgbClr val="4B4B4B"/>
              </a:buClr>
              <a:buSzPts val="1000"/>
              <a:buNone/>
              <a:defRPr sz="1000"/>
            </a:lvl4pPr>
            <a:lvl5pPr marL="2286000" lvl="4" indent="-228600" algn="l">
              <a:lnSpc>
                <a:spcPct val="90000"/>
              </a:lnSpc>
              <a:spcBef>
                <a:spcPts val="500"/>
              </a:spcBef>
              <a:spcAft>
                <a:spcPts val="0"/>
              </a:spcAft>
              <a:buClr>
                <a:srgbClr val="4B4B4B"/>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7" name="Google Shape;10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png"/><Relationship Id="rId5" Type="http://schemas.openxmlformats.org/officeDocument/2006/relationships/slideLayout" Target="../slideLayouts/slideLayout9.xml"/><Relationship Id="rId10" Type="http://schemas.openxmlformats.org/officeDocument/2006/relationships/image" Target="../media/image3.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1112424"/>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1E407C"/>
              </a:buClr>
              <a:buSzPts val="4400"/>
              <a:buFont typeface="Libre Franklin Thin"/>
              <a:buNone/>
              <a:defRPr sz="4400" b="0" i="0" u="none" strike="noStrike" cap="none">
                <a:solidFill>
                  <a:srgbClr val="1E407C"/>
                </a:solidFill>
                <a:latin typeface="Libre Franklin Thin"/>
                <a:ea typeface="Libre Franklin Thin"/>
                <a:cs typeface="Libre Franklin Thin"/>
                <a:sym typeface="Libre Franklin Th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2527681"/>
            <a:ext cx="10515600" cy="3649281"/>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4B4B4B"/>
              </a:buClr>
              <a:buSzPts val="3200"/>
              <a:buFont typeface="Arial"/>
              <a:buChar char="•"/>
              <a:defRPr sz="3200" b="0" i="0" u="none" strike="noStrike" cap="none">
                <a:solidFill>
                  <a:srgbClr val="4B4B4B"/>
                </a:solidFill>
                <a:latin typeface="Calibri"/>
                <a:ea typeface="Calibri"/>
                <a:cs typeface="Calibri"/>
                <a:sym typeface="Calibri"/>
              </a:defRPr>
            </a:lvl1pPr>
            <a:lvl2pPr marL="914400" marR="0" lvl="1" indent="-406400" algn="l" rtl="0">
              <a:lnSpc>
                <a:spcPct val="90000"/>
              </a:lnSpc>
              <a:spcBef>
                <a:spcPts val="500"/>
              </a:spcBef>
              <a:spcAft>
                <a:spcPts val="0"/>
              </a:spcAft>
              <a:buClr>
                <a:srgbClr val="4B4B4B"/>
              </a:buClr>
              <a:buSzPts val="2800"/>
              <a:buFont typeface="Arial"/>
              <a:buChar char="•"/>
              <a:defRPr sz="2800" b="0" i="0" u="none" strike="noStrike" cap="none">
                <a:solidFill>
                  <a:srgbClr val="4B4B4B"/>
                </a:solidFill>
                <a:latin typeface="Calibri"/>
                <a:ea typeface="Calibri"/>
                <a:cs typeface="Calibri"/>
                <a:sym typeface="Calibri"/>
              </a:defRPr>
            </a:lvl2pPr>
            <a:lvl3pPr marL="1371600" marR="0" lvl="2" indent="-381000" algn="l" rtl="0">
              <a:lnSpc>
                <a:spcPct val="90000"/>
              </a:lnSpc>
              <a:spcBef>
                <a:spcPts val="500"/>
              </a:spcBef>
              <a:spcAft>
                <a:spcPts val="0"/>
              </a:spcAft>
              <a:buClr>
                <a:srgbClr val="4B4B4B"/>
              </a:buClr>
              <a:buSzPts val="2400"/>
              <a:buFont typeface="Arial"/>
              <a:buChar char="•"/>
              <a:defRPr sz="2400" b="0" i="0" u="none" strike="noStrike" cap="none">
                <a:solidFill>
                  <a:srgbClr val="4B4B4B"/>
                </a:solidFill>
                <a:latin typeface="Calibri"/>
                <a:ea typeface="Calibri"/>
                <a:cs typeface="Calibri"/>
                <a:sym typeface="Calibri"/>
              </a:defRPr>
            </a:lvl3pPr>
            <a:lvl4pPr marL="1828800" marR="0" lvl="3" indent="-355600" algn="l" rtl="0">
              <a:lnSpc>
                <a:spcPct val="90000"/>
              </a:lnSpc>
              <a:spcBef>
                <a:spcPts val="500"/>
              </a:spcBef>
              <a:spcAft>
                <a:spcPts val="0"/>
              </a:spcAft>
              <a:buClr>
                <a:srgbClr val="4B4B4B"/>
              </a:buClr>
              <a:buSzPts val="2000"/>
              <a:buFont typeface="Arial"/>
              <a:buChar char="•"/>
              <a:defRPr sz="2000" b="0" i="0" u="none" strike="noStrike" cap="none">
                <a:solidFill>
                  <a:srgbClr val="4B4B4B"/>
                </a:solidFill>
                <a:latin typeface="Calibri"/>
                <a:ea typeface="Calibri"/>
                <a:cs typeface="Calibri"/>
                <a:sym typeface="Calibri"/>
              </a:defRPr>
            </a:lvl4pPr>
            <a:lvl5pPr marL="2286000" marR="0" lvl="4" indent="-355600" algn="l" rtl="0">
              <a:lnSpc>
                <a:spcPct val="90000"/>
              </a:lnSpc>
              <a:spcBef>
                <a:spcPts val="500"/>
              </a:spcBef>
              <a:spcAft>
                <a:spcPts val="0"/>
              </a:spcAft>
              <a:buClr>
                <a:srgbClr val="4B4B4B"/>
              </a:buClr>
              <a:buSzPts val="2000"/>
              <a:buFont typeface="Arial"/>
              <a:buChar char="•"/>
              <a:defRPr sz="2000" b="0" i="0" u="none" strike="noStrike" cap="none">
                <a:solidFill>
                  <a:srgbClr val="4B4B4B"/>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pic>
        <p:nvPicPr>
          <p:cNvPr id="15" name="Google Shape;15;p1"/>
          <p:cNvPicPr preferRelativeResize="0"/>
          <p:nvPr/>
        </p:nvPicPr>
        <p:blipFill rotWithShape="1">
          <a:blip r:embed="rId6">
            <a:alphaModFix/>
          </a:blip>
          <a:srcRect/>
          <a:stretch/>
        </p:blipFill>
        <p:spPr>
          <a:xfrm>
            <a:off x="6515100" y="138113"/>
            <a:ext cx="5676900" cy="6743700"/>
          </a:xfrm>
          <a:prstGeom prst="rect">
            <a:avLst/>
          </a:prstGeom>
          <a:noFill/>
          <a:ln>
            <a:noFill/>
          </a:ln>
        </p:spPr>
      </p:pic>
      <p:pic>
        <p:nvPicPr>
          <p:cNvPr id="16" name="Google Shape;16;p1" descr="CombolionnoColor.jpg"/>
          <p:cNvPicPr preferRelativeResize="0"/>
          <p:nvPr/>
        </p:nvPicPr>
        <p:blipFill rotWithShape="1">
          <a:blip r:embed="rId7">
            <a:alphaModFix/>
          </a:blip>
          <a:srcRect t="16452" b="3006"/>
          <a:stretch/>
        </p:blipFill>
        <p:spPr>
          <a:xfrm>
            <a:off x="0" y="4692650"/>
            <a:ext cx="3200400" cy="2165350"/>
          </a:xfrm>
          <a:prstGeom prst="rect">
            <a:avLst/>
          </a:prstGeom>
          <a:noFill/>
          <a:ln>
            <a:noFill/>
          </a:ln>
        </p:spPr>
      </p:pic>
      <p:pic>
        <p:nvPicPr>
          <p:cNvPr id="17" name="Google Shape;17;p1"/>
          <p:cNvPicPr preferRelativeResize="0"/>
          <p:nvPr/>
        </p:nvPicPr>
        <p:blipFill rotWithShape="1">
          <a:blip r:embed="rId8">
            <a:alphaModFix/>
          </a:blip>
          <a:srcRect/>
          <a:stretch/>
        </p:blipFill>
        <p:spPr>
          <a:xfrm>
            <a:off x="455290" y="282194"/>
            <a:ext cx="5459914" cy="6508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838200" y="1115416"/>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1E407C"/>
              </a:buClr>
              <a:buSzPts val="4400"/>
              <a:buFont typeface="Libre Franklin Thin"/>
              <a:buNone/>
              <a:defRPr sz="4400" b="0" i="0" u="none" strike="noStrike" cap="none">
                <a:solidFill>
                  <a:srgbClr val="1E407C"/>
                </a:solidFill>
                <a:latin typeface="Libre Franklin Thin"/>
                <a:ea typeface="Libre Franklin Thin"/>
                <a:cs typeface="Libre Franklin Thin"/>
                <a:sym typeface="Libre Franklin Th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6"/>
          <p:cNvSpPr txBox="1">
            <a:spLocks noGrp="1"/>
          </p:cNvSpPr>
          <p:nvPr>
            <p:ph type="body" idx="1"/>
          </p:nvPr>
        </p:nvSpPr>
        <p:spPr>
          <a:xfrm>
            <a:off x="838200" y="2565779"/>
            <a:ext cx="10515600" cy="3611184"/>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4B4B4B"/>
              </a:buClr>
              <a:buSzPts val="3200"/>
              <a:buFont typeface="Arial"/>
              <a:buChar char="•"/>
              <a:defRPr sz="3200" b="0" i="0" u="none" strike="noStrike" cap="none">
                <a:solidFill>
                  <a:srgbClr val="4B4B4B"/>
                </a:solidFill>
                <a:latin typeface="Calibri"/>
                <a:ea typeface="Calibri"/>
                <a:cs typeface="Calibri"/>
                <a:sym typeface="Calibri"/>
              </a:defRPr>
            </a:lvl1pPr>
            <a:lvl2pPr marL="914400" marR="0" lvl="1" indent="-406400" algn="l" rtl="0">
              <a:lnSpc>
                <a:spcPct val="90000"/>
              </a:lnSpc>
              <a:spcBef>
                <a:spcPts val="500"/>
              </a:spcBef>
              <a:spcAft>
                <a:spcPts val="0"/>
              </a:spcAft>
              <a:buClr>
                <a:srgbClr val="4B4B4B"/>
              </a:buClr>
              <a:buSzPts val="2800"/>
              <a:buFont typeface="Arial"/>
              <a:buChar char="•"/>
              <a:defRPr sz="2800" b="0" i="0" u="none" strike="noStrike" cap="none">
                <a:solidFill>
                  <a:srgbClr val="4B4B4B"/>
                </a:solidFill>
                <a:latin typeface="Calibri"/>
                <a:ea typeface="Calibri"/>
                <a:cs typeface="Calibri"/>
                <a:sym typeface="Calibri"/>
              </a:defRPr>
            </a:lvl2pPr>
            <a:lvl3pPr marL="1371600" marR="0" lvl="2" indent="-381000" algn="l" rtl="0">
              <a:lnSpc>
                <a:spcPct val="90000"/>
              </a:lnSpc>
              <a:spcBef>
                <a:spcPts val="500"/>
              </a:spcBef>
              <a:spcAft>
                <a:spcPts val="0"/>
              </a:spcAft>
              <a:buClr>
                <a:srgbClr val="4B4B4B"/>
              </a:buClr>
              <a:buSzPts val="2400"/>
              <a:buFont typeface="Arial"/>
              <a:buChar char="•"/>
              <a:defRPr sz="2400" b="0" i="0" u="none" strike="noStrike" cap="none">
                <a:solidFill>
                  <a:srgbClr val="4B4B4B"/>
                </a:solidFill>
                <a:latin typeface="Calibri"/>
                <a:ea typeface="Calibri"/>
                <a:cs typeface="Calibri"/>
                <a:sym typeface="Calibri"/>
              </a:defRPr>
            </a:lvl3pPr>
            <a:lvl4pPr marL="1828800" marR="0" lvl="3" indent="-355600" algn="l" rtl="0">
              <a:lnSpc>
                <a:spcPct val="90000"/>
              </a:lnSpc>
              <a:spcBef>
                <a:spcPts val="500"/>
              </a:spcBef>
              <a:spcAft>
                <a:spcPts val="0"/>
              </a:spcAft>
              <a:buClr>
                <a:srgbClr val="4B4B4B"/>
              </a:buClr>
              <a:buSzPts val="2000"/>
              <a:buFont typeface="Arial"/>
              <a:buChar char="•"/>
              <a:defRPr sz="2000" b="0" i="0" u="none" strike="noStrike" cap="none">
                <a:solidFill>
                  <a:srgbClr val="4B4B4B"/>
                </a:solidFill>
                <a:latin typeface="Calibri"/>
                <a:ea typeface="Calibri"/>
                <a:cs typeface="Calibri"/>
                <a:sym typeface="Calibri"/>
              </a:defRPr>
            </a:lvl4pPr>
            <a:lvl5pPr marL="2286000" marR="0" lvl="4" indent="-355600" algn="l" rtl="0">
              <a:lnSpc>
                <a:spcPct val="90000"/>
              </a:lnSpc>
              <a:spcBef>
                <a:spcPts val="500"/>
              </a:spcBef>
              <a:spcAft>
                <a:spcPts val="0"/>
              </a:spcAft>
              <a:buClr>
                <a:srgbClr val="4B4B4B"/>
              </a:buClr>
              <a:buSzPts val="2000"/>
              <a:buFont typeface="Arial"/>
              <a:buChar char="•"/>
              <a:defRPr sz="2000" b="0" i="0" u="none" strike="noStrike" cap="none">
                <a:solidFill>
                  <a:srgbClr val="4B4B4B"/>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pic>
        <p:nvPicPr>
          <p:cNvPr id="52" name="Google Shape;52;p6"/>
          <p:cNvPicPr preferRelativeResize="0"/>
          <p:nvPr/>
        </p:nvPicPr>
        <p:blipFill rotWithShape="1">
          <a:blip r:embed="rId10">
            <a:alphaModFix/>
          </a:blip>
          <a:srcRect/>
          <a:stretch/>
        </p:blipFill>
        <p:spPr>
          <a:xfrm>
            <a:off x="455290" y="282194"/>
            <a:ext cx="4430219" cy="528099"/>
          </a:xfrm>
          <a:prstGeom prst="rect">
            <a:avLst/>
          </a:prstGeom>
          <a:noFill/>
          <a:ln>
            <a:noFill/>
          </a:ln>
        </p:spPr>
      </p:pic>
      <p:pic>
        <p:nvPicPr>
          <p:cNvPr id="53" name="Google Shape;53;p6"/>
          <p:cNvPicPr preferRelativeResize="0"/>
          <p:nvPr/>
        </p:nvPicPr>
        <p:blipFill rotWithShape="1">
          <a:blip r:embed="rId11">
            <a:alphaModFix/>
          </a:blip>
          <a:srcRect/>
          <a:stretch/>
        </p:blipFill>
        <p:spPr>
          <a:xfrm rot="-5400000">
            <a:off x="7801974" y="-2342865"/>
            <a:ext cx="2047164" cy="6732893"/>
          </a:xfrm>
          <a:prstGeom prst="rect">
            <a:avLst/>
          </a:prstGeom>
          <a:noFill/>
          <a:ln>
            <a:noFill/>
          </a:ln>
        </p:spPr>
      </p:pic>
      <p:pic>
        <p:nvPicPr>
          <p:cNvPr id="54" name="Google Shape;54;p6"/>
          <p:cNvPicPr preferRelativeResize="0"/>
          <p:nvPr/>
        </p:nvPicPr>
        <p:blipFill rotWithShape="1">
          <a:blip r:embed="rId11">
            <a:alphaModFix/>
          </a:blip>
          <a:srcRect/>
          <a:stretch/>
        </p:blipFill>
        <p:spPr>
          <a:xfrm rot="5400000">
            <a:off x="956888" y="-113548"/>
            <a:ext cx="228534" cy="214230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6" r:id="rId2"/>
    <p:sldLayoutId id="2147483658" r:id="rId3"/>
    <p:sldLayoutId id="2147483659" r:id="rId4"/>
    <p:sldLayoutId id="2147483660" r:id="rId5"/>
    <p:sldLayoutId id="2147483661" r:id="rId6"/>
    <p:sldLayoutId id="2147483662" r:id="rId7"/>
    <p:sldLayoutId id="21474836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www.ecfr.gov/current/title-27/chapter-I/subchapter-A/part-4/subpart-J/section-4.91"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eur-lex.europa.eu/legal-content/EN/TXT/PDF/?uri=CELEX:32014R0251&amp;from=fr" TargetMode="External"/><Relationship Id="rId2" Type="http://schemas.openxmlformats.org/officeDocument/2006/relationships/hyperlink" Target="https://eur-lex.europa.eu/legal-content/EN/TXT/PDF/?uri=CELEX:32013R1308&amp;from=EN" TargetMode="External"/><Relationship Id="rId1" Type="http://schemas.openxmlformats.org/officeDocument/2006/relationships/slideLayout" Target="../slideLayouts/slideLayout5.xml"/><Relationship Id="rId5" Type="http://schemas.openxmlformats.org/officeDocument/2006/relationships/hyperlink" Target="https://eur-lex.europa.eu/legal-content/EN/TXT/PDF/?uri=CELEX:32012R1151&amp;from=EN" TargetMode="External"/><Relationship Id="rId4" Type="http://schemas.openxmlformats.org/officeDocument/2006/relationships/hyperlink" Target="https://eur-lex.europa.eu/legal-content/EN/TXT/PDF/?uri=CELEX:32019R0787&amp;from=F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eur-lex.europa.eu/legal-content/EN/TXT/PDF/?uri=CELEX:22006A0324(01)&amp;from=EN"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op.europa.eu/en/publication-detail/-/publication/a7281794-7ebe-11ea-aea8-01aa75ed71a1"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hyperlink" Target="https://www.fb.org/files/Informa_GI_Report_12-29-18.pdf"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ttabvue.uspto.gov/ttabvue/v?pno=91232427&amp;pty=OPP&amp;eno=60" TargetMode="External"/><Relationship Id="rId2" Type="http://schemas.openxmlformats.org/officeDocument/2006/relationships/hyperlink" Target="https://tsdr.uspto.gov/#caseNumber=86759759&amp;caseSearchType=US_APPLICATION&amp;caseType=DEFAULT&amp;searchType=statusSearch"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apps.fas.usda.gov/newgainapi/api/report/downloadreportbyfilename?filename=United%20States-Canada%20Agricultural%20Trade%20Implications%20of%20Canada-EU%20C%20_Ottawa_Canada_3-3-2017.pdf" TargetMode="External"/><Relationship Id="rId2" Type="http://schemas.openxmlformats.org/officeDocument/2006/relationships/hyperlink" Target="https://eur-lex.europa.eu/legal-content/EN/TXT/PDF/?uri=CELEX:22017A0114(01)&amp;from=EN"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s://usmca.com/usmca-and-cheese-names/"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ustr.gov/sites/default/files/IssueAreas/IP/2022%20Special%20301%20Report.pdf" TargetMode="External"/><Relationship Id="rId2" Type="http://schemas.openxmlformats.org/officeDocument/2006/relationships/hyperlink" Target="https://ustr.gov/issue-areas/intellectual-property/special-301"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gif"/><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901C-3783-4059-A88C-C8AF716A4567}"/>
              </a:ext>
            </a:extLst>
          </p:cNvPr>
          <p:cNvSpPr>
            <a:spLocks noGrp="1"/>
          </p:cNvSpPr>
          <p:nvPr>
            <p:ph type="ctrTitle"/>
          </p:nvPr>
        </p:nvSpPr>
        <p:spPr>
          <a:xfrm>
            <a:off x="591787" y="1575606"/>
            <a:ext cx="11008426" cy="1754578"/>
          </a:xfrm>
        </p:spPr>
        <p:txBody>
          <a:bodyPr>
            <a:normAutofit/>
          </a:bodyPr>
          <a:lstStyle/>
          <a:p>
            <a:r>
              <a:rPr lang="en-US" sz="4800" b="1" dirty="0">
                <a:latin typeface="Calibri" panose="020F0502020204030204" pitchFamily="34" charset="0"/>
                <a:cs typeface="Calibri" panose="020F0502020204030204" pitchFamily="34" charset="0"/>
              </a:rPr>
              <a:t>An Overview of Geographical Indications and their Impacts on U.S. Agriculture</a:t>
            </a:r>
          </a:p>
        </p:txBody>
      </p:sp>
      <p:sp>
        <p:nvSpPr>
          <p:cNvPr id="3" name="Subtitle 2">
            <a:extLst>
              <a:ext uri="{FF2B5EF4-FFF2-40B4-BE49-F238E27FC236}">
                <a16:creationId xmlns:a16="http://schemas.microsoft.com/office/drawing/2014/main" id="{25281B87-B9D4-440F-95F0-D555CD806A18}"/>
              </a:ext>
            </a:extLst>
          </p:cNvPr>
          <p:cNvSpPr>
            <a:spLocks noGrp="1"/>
          </p:cNvSpPr>
          <p:nvPr>
            <p:ph type="subTitle" idx="1"/>
          </p:nvPr>
        </p:nvSpPr>
        <p:spPr>
          <a:xfrm>
            <a:off x="1524000" y="3527816"/>
            <a:ext cx="9144000" cy="1655762"/>
          </a:xfrm>
        </p:spPr>
        <p:txBody>
          <a:bodyPr>
            <a:normAutofit/>
          </a:bodyPr>
          <a:lstStyle/>
          <a:p>
            <a:pPr>
              <a:lnSpc>
                <a:spcPct val="110000"/>
              </a:lnSpc>
            </a:pPr>
            <a:r>
              <a:rPr lang="en-US" dirty="0"/>
              <a:t>The National Agricultural Law Center I Webinar Series</a:t>
            </a:r>
          </a:p>
          <a:p>
            <a:r>
              <a:rPr lang="en-US" dirty="0"/>
              <a:t>Presented by Chloe Marie, Research Specialist</a:t>
            </a:r>
          </a:p>
          <a:p>
            <a:r>
              <a:rPr lang="en-US" dirty="0"/>
              <a:t>August 17, 2022, at 11:00 am (CDT)</a:t>
            </a:r>
          </a:p>
        </p:txBody>
      </p:sp>
    </p:spTree>
    <p:extLst>
      <p:ext uri="{BB962C8B-B14F-4D97-AF65-F5344CB8AC3E}">
        <p14:creationId xmlns:p14="http://schemas.microsoft.com/office/powerpoint/2010/main" val="2571200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F2AFDA-AC25-5942-8DC0-FBC23A5B4101}"/>
              </a:ext>
            </a:extLst>
          </p:cNvPr>
          <p:cNvSpPr>
            <a:spLocks noGrp="1"/>
          </p:cNvSpPr>
          <p:nvPr>
            <p:ph type="title"/>
          </p:nvPr>
        </p:nvSpPr>
        <p:spPr/>
        <p:txBody>
          <a:bodyPr/>
          <a:lstStyle/>
          <a:p>
            <a:r>
              <a:rPr lang="en-US" sz="4000" b="1">
                <a:latin typeface="Calibri" panose="020F0502020204030204" pitchFamily="34" charset="0"/>
                <a:cs typeface="Calibri" panose="020F0502020204030204" pitchFamily="34" charset="0"/>
              </a:rPr>
              <a:t>Example of a Foreign GI Protected as a Collective Mark</a:t>
            </a:r>
          </a:p>
        </p:txBody>
      </p:sp>
      <p:sp>
        <p:nvSpPr>
          <p:cNvPr id="3" name="Espace réservé du texte 2">
            <a:extLst>
              <a:ext uri="{FF2B5EF4-FFF2-40B4-BE49-F238E27FC236}">
                <a16:creationId xmlns:a16="http://schemas.microsoft.com/office/drawing/2014/main" id="{D4E6D715-5C5B-6747-B235-738B8523DF06}"/>
              </a:ext>
            </a:extLst>
          </p:cNvPr>
          <p:cNvSpPr>
            <a:spLocks noGrp="1"/>
          </p:cNvSpPr>
          <p:nvPr>
            <p:ph type="body" idx="1"/>
          </p:nvPr>
        </p:nvSpPr>
        <p:spPr>
          <a:xfrm>
            <a:off x="838200" y="2440979"/>
            <a:ext cx="6135625" cy="4054478"/>
          </a:xfrm>
        </p:spPr>
        <p:txBody>
          <a:bodyPr/>
          <a:lstStyle/>
          <a:p>
            <a:pPr marL="114300" indent="0">
              <a:buNone/>
            </a:pPr>
            <a:r>
              <a:rPr lang="en-US" sz="2800" b="1" dirty="0">
                <a:solidFill>
                  <a:schemeClr val="tx1"/>
                </a:solidFill>
              </a:rPr>
              <a:t>Pecorino Romano </a:t>
            </a:r>
          </a:p>
          <a:p>
            <a:pPr marL="114300" indent="0">
              <a:buNone/>
            </a:pPr>
            <a:r>
              <a:rPr lang="en-US" sz="2000" i="1" dirty="0">
                <a:solidFill>
                  <a:schemeClr val="tx1"/>
                </a:solidFill>
              </a:rPr>
              <a:t>Italian cheese made from sheep’s milk </a:t>
            </a:r>
          </a:p>
          <a:p>
            <a:pPr marL="114300" indent="0">
              <a:buNone/>
            </a:pPr>
            <a:r>
              <a:rPr lang="en-US" sz="2000" i="1" dirty="0">
                <a:solidFill>
                  <a:schemeClr val="tx1"/>
                </a:solidFill>
              </a:rPr>
              <a:t># 1341101</a:t>
            </a:r>
          </a:p>
          <a:p>
            <a:pPr marL="114300" indent="0">
              <a:buNone/>
            </a:pPr>
            <a:r>
              <a:rPr lang="en-US" sz="2000" dirty="0">
                <a:solidFill>
                  <a:schemeClr val="tx1"/>
                </a:solidFill>
              </a:rPr>
              <a:t>Current trademark owner: </a:t>
            </a:r>
            <a:r>
              <a:rPr lang="it-IT" sz="2000" dirty="0">
                <a:solidFill>
                  <a:schemeClr val="tx1"/>
                </a:solidFill>
              </a:rPr>
              <a:t>Consorzio per la Tutela del Formaggio Percorino Romano Unincorporated Association Italy</a:t>
            </a:r>
          </a:p>
          <a:p>
            <a:pPr marL="114300" indent="0">
              <a:buNone/>
            </a:pPr>
            <a:r>
              <a:rPr lang="en-US" sz="2000" dirty="0">
                <a:solidFill>
                  <a:schemeClr val="tx1"/>
                </a:solidFill>
              </a:rPr>
              <a:t>The mark consists of the Italian words “Pecorino Romano” which means “Roman cheese made from sheep milk” and the stylized representation of a sheep’s head within an inclined square</a:t>
            </a:r>
          </a:p>
          <a:p>
            <a:pPr marL="114300" indent="0">
              <a:buNone/>
            </a:pPr>
            <a:endParaRPr lang="en-US" sz="2400" b="1" dirty="0"/>
          </a:p>
          <a:p>
            <a:pPr marL="114300" indent="0">
              <a:buNone/>
            </a:pPr>
            <a:endParaRPr lang="en-US" sz="2400" dirty="0"/>
          </a:p>
        </p:txBody>
      </p:sp>
      <p:pic>
        <p:nvPicPr>
          <p:cNvPr id="6" name="Image 5">
            <a:extLst>
              <a:ext uri="{FF2B5EF4-FFF2-40B4-BE49-F238E27FC236}">
                <a16:creationId xmlns:a16="http://schemas.microsoft.com/office/drawing/2014/main" id="{E42B6BC7-9076-6949-8E01-23A12E71F697}"/>
              </a:ext>
            </a:extLst>
          </p:cNvPr>
          <p:cNvPicPr>
            <a:picLocks noChangeAspect="1"/>
          </p:cNvPicPr>
          <p:nvPr/>
        </p:nvPicPr>
        <p:blipFill>
          <a:blip r:embed="rId2"/>
          <a:stretch>
            <a:fillRect/>
          </a:stretch>
        </p:blipFill>
        <p:spPr>
          <a:xfrm>
            <a:off x="5800598" y="2041022"/>
            <a:ext cx="3037886" cy="2376000"/>
          </a:xfrm>
          <a:prstGeom prst="rect">
            <a:avLst/>
          </a:prstGeom>
        </p:spPr>
      </p:pic>
      <p:pic>
        <p:nvPicPr>
          <p:cNvPr id="9" name="Image 8" descr="Une image contenant intérieur, fromage, beurre&#10;&#10;Description générée automatiquement">
            <a:extLst>
              <a:ext uri="{FF2B5EF4-FFF2-40B4-BE49-F238E27FC236}">
                <a16:creationId xmlns:a16="http://schemas.microsoft.com/office/drawing/2014/main" id="{8DA77E20-84BE-D249-A7D1-4CCBFB63BF7E}"/>
              </a:ext>
            </a:extLst>
          </p:cNvPr>
          <p:cNvPicPr>
            <a:picLocks noChangeAspect="1"/>
          </p:cNvPicPr>
          <p:nvPr/>
        </p:nvPicPr>
        <p:blipFill>
          <a:blip r:embed="rId3"/>
          <a:stretch>
            <a:fillRect/>
          </a:stretch>
        </p:blipFill>
        <p:spPr>
          <a:xfrm>
            <a:off x="8351520" y="4029456"/>
            <a:ext cx="3657600" cy="2590800"/>
          </a:xfrm>
          <a:prstGeom prst="rect">
            <a:avLst/>
          </a:prstGeom>
        </p:spPr>
      </p:pic>
    </p:spTree>
    <p:extLst>
      <p:ext uri="{BB962C8B-B14F-4D97-AF65-F5344CB8AC3E}">
        <p14:creationId xmlns:p14="http://schemas.microsoft.com/office/powerpoint/2010/main" val="1726265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B76BF-1EC5-734A-94E2-45E8BB2405AD}"/>
              </a:ext>
            </a:extLst>
          </p:cNvPr>
          <p:cNvSpPr>
            <a:spLocks noGrp="1"/>
          </p:cNvSpPr>
          <p:nvPr>
            <p:ph type="title"/>
          </p:nvPr>
        </p:nvSpPr>
        <p:spPr/>
        <p:txBody>
          <a:bodyPr/>
          <a:lstStyle/>
          <a:p>
            <a:r>
              <a:rPr lang="en-US" sz="4000" b="1" dirty="0">
                <a:latin typeface="Calibri" panose="020F0502020204030204" pitchFamily="34" charset="0"/>
                <a:cs typeface="Calibri" panose="020F0502020204030204" pitchFamily="34" charset="0"/>
              </a:rPr>
              <a:t>GI Protection in the United States – </a:t>
            </a:r>
            <a:r>
              <a:rPr lang="en-US" sz="4000" b="1" i="1" dirty="0">
                <a:latin typeface="Calibri" panose="020F0502020204030204" pitchFamily="34" charset="0"/>
                <a:cs typeface="Calibri" panose="020F0502020204030204" pitchFamily="34" charset="0"/>
              </a:rPr>
              <a:t>Wine, Spirits</a:t>
            </a:r>
            <a:endParaRPr lang="en-US" sz="4000" b="1" dirty="0">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4F2A41AA-9EA1-3144-AD36-F61ECBFCE816}"/>
              </a:ext>
            </a:extLst>
          </p:cNvPr>
          <p:cNvSpPr>
            <a:spLocks noGrp="1"/>
          </p:cNvSpPr>
          <p:nvPr>
            <p:ph type="body" idx="1"/>
          </p:nvPr>
        </p:nvSpPr>
        <p:spPr>
          <a:xfrm>
            <a:off x="838200" y="2033011"/>
            <a:ext cx="10515600" cy="4692642"/>
          </a:xfrm>
        </p:spPr>
        <p:txBody>
          <a:bodyPr/>
          <a:lstStyle/>
          <a:p>
            <a:r>
              <a:rPr lang="en-US" sz="2000" dirty="0">
                <a:solidFill>
                  <a:schemeClr val="tx1"/>
                </a:solidFill>
              </a:rPr>
              <a:t>In the U.S., GIs for wines, spirits, and malted beverages are protected under Section 205(e) of the Alcohol Beverage Labeling Act of 1988</a:t>
            </a:r>
          </a:p>
          <a:p>
            <a:pPr lvl="1"/>
            <a:r>
              <a:rPr lang="en-US" sz="1800" dirty="0">
                <a:solidFill>
                  <a:schemeClr val="tx1"/>
                </a:solidFill>
              </a:rPr>
              <a:t>The </a:t>
            </a:r>
            <a:r>
              <a:rPr lang="en-US" sz="1800" b="1" dirty="0">
                <a:solidFill>
                  <a:schemeClr val="tx1"/>
                </a:solidFill>
              </a:rPr>
              <a:t>Alcohol and Tobacco Tax and Trade Bureau (TTB) </a:t>
            </a:r>
            <a:r>
              <a:rPr lang="en-US" sz="1800" dirty="0">
                <a:solidFill>
                  <a:schemeClr val="tx1"/>
                </a:solidFill>
              </a:rPr>
              <a:t>regulates the use of GIs on alcohol beverages and provides for standards of identity and requirements for the labeling and advertising of alcohol beverages (27 CFR Part 4, 5, 7, 13, and 16)</a:t>
            </a:r>
          </a:p>
          <a:p>
            <a:r>
              <a:rPr lang="en-US" sz="2000" dirty="0">
                <a:solidFill>
                  <a:schemeClr val="tx1"/>
                </a:solidFill>
              </a:rPr>
              <a:t>27 CFR § 4.24 – Generic, semi-generic, and non-generic designations of geographic significance</a:t>
            </a:r>
          </a:p>
          <a:p>
            <a:pPr lvl="1"/>
            <a:r>
              <a:rPr lang="en-US" sz="1800" b="1" dirty="0">
                <a:solidFill>
                  <a:schemeClr val="tx1"/>
                </a:solidFill>
              </a:rPr>
              <a:t>Generic terms </a:t>
            </a:r>
            <a:r>
              <a:rPr lang="en-US" sz="1800" dirty="0">
                <a:solidFill>
                  <a:schemeClr val="tx1"/>
                </a:solidFill>
              </a:rPr>
              <a:t>= designations for a class or type of wine. Ex: vermouth and sake.</a:t>
            </a:r>
          </a:p>
          <a:p>
            <a:pPr lvl="1"/>
            <a:r>
              <a:rPr lang="en-US" sz="1800" b="1" dirty="0">
                <a:solidFill>
                  <a:schemeClr val="tx1"/>
                </a:solidFill>
              </a:rPr>
              <a:t>Semi-generic terms </a:t>
            </a:r>
            <a:r>
              <a:rPr lang="en-US" sz="1800" dirty="0">
                <a:solidFill>
                  <a:schemeClr val="tx1"/>
                </a:solidFill>
              </a:rPr>
              <a:t>= designations used to identify a class or type of wine of an origin other than that indicated by its name if (1) the label discloses the place of origin of the wine and (2) the wine conforms to the standard of identity contained in regulations. Ex: New York Chablis, California Champagne.</a:t>
            </a:r>
          </a:p>
          <a:p>
            <a:pPr lvl="1"/>
            <a:r>
              <a:rPr lang="en-US" sz="1800" b="1" dirty="0">
                <a:solidFill>
                  <a:schemeClr val="tx1"/>
                </a:solidFill>
              </a:rPr>
              <a:t>Non-generic terms </a:t>
            </a:r>
            <a:r>
              <a:rPr lang="en-US" sz="1800" dirty="0">
                <a:solidFill>
                  <a:schemeClr val="tx1"/>
                </a:solidFill>
              </a:rPr>
              <a:t>without distinctive designations of specific grape wines: Lake Erie, Napa Valley, Spanish, etc. and with distinctive designations of specific grape wines: Medoc, Chateau Margaux, Pommard, etc.</a:t>
            </a:r>
          </a:p>
          <a:p>
            <a:r>
              <a:rPr lang="en-US" sz="2000" dirty="0">
                <a:solidFill>
                  <a:schemeClr val="tx1"/>
                </a:solidFill>
              </a:rPr>
              <a:t>27 CFR § 4.91 – </a:t>
            </a:r>
            <a:r>
              <a:rPr lang="en-US" sz="2000" dirty="0">
                <a:solidFill>
                  <a:schemeClr val="tx1"/>
                </a:solidFill>
                <a:hlinkClick r:id="rId2"/>
              </a:rPr>
              <a:t>List of approved names</a:t>
            </a:r>
            <a:r>
              <a:rPr lang="en-US" sz="2000" dirty="0">
                <a:solidFill>
                  <a:schemeClr val="tx1"/>
                </a:solidFill>
              </a:rPr>
              <a:t> which can be used to designate American wines. </a:t>
            </a:r>
          </a:p>
          <a:p>
            <a:pPr lvl="1"/>
            <a:endParaRPr lang="en-US" sz="1800" dirty="0">
              <a:solidFill>
                <a:schemeClr val="tx1"/>
              </a:solidFill>
            </a:endParaRPr>
          </a:p>
          <a:p>
            <a:endParaRPr lang="en-US" sz="2200" dirty="0">
              <a:solidFill>
                <a:schemeClr val="tx1"/>
              </a:solidFill>
            </a:endParaRPr>
          </a:p>
        </p:txBody>
      </p:sp>
    </p:spTree>
    <p:extLst>
      <p:ext uri="{BB962C8B-B14F-4D97-AF65-F5344CB8AC3E}">
        <p14:creationId xmlns:p14="http://schemas.microsoft.com/office/powerpoint/2010/main" val="3558797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B76BF-1EC5-734A-94E2-45E8BB2405AD}"/>
              </a:ext>
            </a:extLst>
          </p:cNvPr>
          <p:cNvSpPr>
            <a:spLocks noGrp="1"/>
          </p:cNvSpPr>
          <p:nvPr>
            <p:ph type="title"/>
          </p:nvPr>
        </p:nvSpPr>
        <p:spPr>
          <a:xfrm>
            <a:off x="838200" y="873940"/>
            <a:ext cx="10515600" cy="1325563"/>
          </a:xfrm>
        </p:spPr>
        <p:txBody>
          <a:bodyPr/>
          <a:lstStyle/>
          <a:p>
            <a:r>
              <a:rPr lang="en-US" sz="4000" b="1" dirty="0">
                <a:latin typeface="Calibri" panose="020F0502020204030204" pitchFamily="34" charset="0"/>
                <a:cs typeface="Calibri" panose="020F0502020204030204" pitchFamily="34" charset="0"/>
              </a:rPr>
              <a:t>GI Protection in the European Union</a:t>
            </a:r>
          </a:p>
        </p:txBody>
      </p:sp>
      <p:sp>
        <p:nvSpPr>
          <p:cNvPr id="3" name="Espace réservé du texte 2">
            <a:extLst>
              <a:ext uri="{FF2B5EF4-FFF2-40B4-BE49-F238E27FC236}">
                <a16:creationId xmlns:a16="http://schemas.microsoft.com/office/drawing/2014/main" id="{4F2A41AA-9EA1-3144-AD36-F61ECBFCE816}"/>
              </a:ext>
            </a:extLst>
          </p:cNvPr>
          <p:cNvSpPr>
            <a:spLocks noGrp="1"/>
          </p:cNvSpPr>
          <p:nvPr>
            <p:ph type="body" idx="1"/>
          </p:nvPr>
        </p:nvSpPr>
        <p:spPr>
          <a:xfrm>
            <a:off x="838200" y="1850587"/>
            <a:ext cx="10515600" cy="4875066"/>
          </a:xfrm>
        </p:spPr>
        <p:txBody>
          <a:bodyPr/>
          <a:lstStyle/>
          <a:p>
            <a:r>
              <a:rPr lang="en-US" sz="2000" dirty="0">
                <a:solidFill>
                  <a:schemeClr val="tx1"/>
                </a:solidFill>
              </a:rPr>
              <a:t>The European GI system is more protective than the U.S. trademark system</a:t>
            </a:r>
          </a:p>
          <a:p>
            <a:pPr lvl="1"/>
            <a:r>
              <a:rPr lang="en-US" sz="1800" dirty="0">
                <a:solidFill>
                  <a:schemeClr val="tx1"/>
                </a:solidFill>
              </a:rPr>
              <a:t>The Lisbon Agreement for the Protection of Appellations of Origin and their International Registration (as amended in September 1979)</a:t>
            </a:r>
          </a:p>
          <a:p>
            <a:pPr lvl="2"/>
            <a:r>
              <a:rPr lang="en-US" sz="1800" dirty="0">
                <a:solidFill>
                  <a:schemeClr val="tx1"/>
                </a:solidFill>
              </a:rPr>
              <a:t>Defines and protects Appellations of Origin (AOC) </a:t>
            </a:r>
          </a:p>
          <a:p>
            <a:pPr lvl="2"/>
            <a:r>
              <a:rPr lang="en-US" sz="1800" dirty="0">
                <a:solidFill>
                  <a:schemeClr val="tx1"/>
                </a:solidFill>
              </a:rPr>
              <a:t>Establishes an International Register for Protected Appellations of Origin</a:t>
            </a:r>
          </a:p>
          <a:p>
            <a:pPr lvl="1"/>
            <a:r>
              <a:rPr lang="en-US" sz="1800" dirty="0">
                <a:solidFill>
                  <a:schemeClr val="tx1"/>
                </a:solidFill>
              </a:rPr>
              <a:t>The Geneva Act of the Lisbon Agreement on Appellations of Origin and Geographical Indications (as adopted in May 2015) </a:t>
            </a:r>
          </a:p>
          <a:p>
            <a:pPr lvl="2"/>
            <a:r>
              <a:rPr lang="en-US" sz="1800" dirty="0">
                <a:solidFill>
                  <a:schemeClr val="tx1"/>
                </a:solidFill>
              </a:rPr>
              <a:t>The Geneva Act distinguishes between Appellations of Origin (AOC) and Geographical Indications (GI) and provides that </a:t>
            </a:r>
            <a:r>
              <a:rPr lang="en-US" sz="1800" b="1" dirty="0">
                <a:solidFill>
                  <a:schemeClr val="tx1"/>
                </a:solidFill>
              </a:rPr>
              <a:t>registered AOCs and GIs cannot become generic terms in other member countries. </a:t>
            </a:r>
          </a:p>
          <a:p>
            <a:r>
              <a:rPr lang="en-US" sz="2000" dirty="0">
                <a:solidFill>
                  <a:schemeClr val="tx1"/>
                </a:solidFill>
              </a:rPr>
              <a:t>The EU protects GIs through specific regulations:</a:t>
            </a:r>
          </a:p>
          <a:p>
            <a:pPr lvl="1"/>
            <a:r>
              <a:rPr lang="en-US" sz="1800" dirty="0">
                <a:solidFill>
                  <a:schemeClr val="tx1"/>
                </a:solidFill>
              </a:rPr>
              <a:t>Wines (</a:t>
            </a:r>
            <a:r>
              <a:rPr lang="en-US" sz="1800" dirty="0">
                <a:solidFill>
                  <a:schemeClr val="tx1"/>
                </a:solidFill>
                <a:hlinkClick r:id="rId2"/>
              </a:rPr>
              <a:t>Regulation 1308/2013</a:t>
            </a:r>
            <a:r>
              <a:rPr lang="en-US" sz="1800" dirty="0">
                <a:solidFill>
                  <a:schemeClr val="tx1"/>
                </a:solidFill>
              </a:rPr>
              <a:t>)</a:t>
            </a:r>
          </a:p>
          <a:p>
            <a:pPr lvl="1"/>
            <a:r>
              <a:rPr lang="en-US" sz="1800" dirty="0">
                <a:solidFill>
                  <a:schemeClr val="tx1"/>
                </a:solidFill>
              </a:rPr>
              <a:t>Aromatized wines (</a:t>
            </a:r>
            <a:r>
              <a:rPr lang="en-US" sz="1800" dirty="0">
                <a:solidFill>
                  <a:schemeClr val="tx1"/>
                </a:solidFill>
                <a:hlinkClick r:id="rId3"/>
              </a:rPr>
              <a:t>Regulation 251/2014</a:t>
            </a:r>
            <a:r>
              <a:rPr lang="en-US" sz="1800" dirty="0">
                <a:solidFill>
                  <a:schemeClr val="tx1"/>
                </a:solidFill>
              </a:rPr>
              <a:t>)</a:t>
            </a:r>
          </a:p>
          <a:p>
            <a:pPr lvl="1"/>
            <a:r>
              <a:rPr lang="en-US" sz="1800" dirty="0">
                <a:solidFill>
                  <a:schemeClr val="tx1"/>
                </a:solidFill>
              </a:rPr>
              <a:t>Spirit drinks (</a:t>
            </a:r>
            <a:r>
              <a:rPr lang="en-US" sz="1800" dirty="0">
                <a:solidFill>
                  <a:schemeClr val="tx1"/>
                </a:solidFill>
                <a:hlinkClick r:id="rId4"/>
              </a:rPr>
              <a:t>Regulation 2019/787</a:t>
            </a:r>
            <a:r>
              <a:rPr lang="en-US" sz="1800" dirty="0">
                <a:solidFill>
                  <a:schemeClr val="tx1"/>
                </a:solidFill>
              </a:rPr>
              <a:t>)</a:t>
            </a:r>
          </a:p>
          <a:p>
            <a:pPr lvl="1"/>
            <a:r>
              <a:rPr lang="en-US" sz="1800" dirty="0">
                <a:solidFill>
                  <a:schemeClr val="tx1"/>
                </a:solidFill>
              </a:rPr>
              <a:t>Agricultural products and foodstuffs (</a:t>
            </a:r>
            <a:r>
              <a:rPr lang="en-US" sz="1800" dirty="0">
                <a:solidFill>
                  <a:schemeClr val="tx1"/>
                </a:solidFill>
                <a:hlinkClick r:id="rId5"/>
              </a:rPr>
              <a:t>Regulation 1151/2012</a:t>
            </a:r>
            <a:r>
              <a:rPr lang="en-US" sz="1800" dirty="0">
                <a:solidFill>
                  <a:schemeClr val="tx1"/>
                </a:solidFill>
              </a:rPr>
              <a:t>)</a:t>
            </a:r>
          </a:p>
          <a:p>
            <a:pPr lvl="1"/>
            <a:endParaRPr lang="en-US" sz="1800" dirty="0">
              <a:solidFill>
                <a:schemeClr val="tx1"/>
              </a:solidFill>
            </a:endParaRPr>
          </a:p>
          <a:p>
            <a:pPr lvl="1"/>
            <a:endParaRPr lang="en-US" sz="1800" dirty="0">
              <a:solidFill>
                <a:schemeClr val="tx1"/>
              </a:solidFill>
            </a:endParaRPr>
          </a:p>
          <a:p>
            <a:pPr lvl="1"/>
            <a:endParaRPr lang="en-US" sz="1600" b="1" dirty="0">
              <a:solidFill>
                <a:schemeClr val="tx1"/>
              </a:solidFill>
            </a:endParaRPr>
          </a:p>
        </p:txBody>
      </p:sp>
    </p:spTree>
    <p:extLst>
      <p:ext uri="{BB962C8B-B14F-4D97-AF65-F5344CB8AC3E}">
        <p14:creationId xmlns:p14="http://schemas.microsoft.com/office/powerpoint/2010/main" val="124189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B76BF-1EC5-734A-94E2-45E8BB2405AD}"/>
              </a:ext>
            </a:extLst>
          </p:cNvPr>
          <p:cNvSpPr>
            <a:spLocks noGrp="1"/>
          </p:cNvSpPr>
          <p:nvPr>
            <p:ph type="title"/>
          </p:nvPr>
        </p:nvSpPr>
        <p:spPr>
          <a:xfrm>
            <a:off x="838200" y="940325"/>
            <a:ext cx="10515600" cy="1325563"/>
          </a:xfrm>
        </p:spPr>
        <p:txBody>
          <a:bodyPr/>
          <a:lstStyle/>
          <a:p>
            <a:r>
              <a:rPr lang="en-US" sz="4000" b="1" dirty="0">
                <a:latin typeface="Calibri" panose="020F0502020204030204" pitchFamily="34" charset="0"/>
                <a:cs typeface="Calibri" panose="020F0502020204030204" pitchFamily="34" charset="0"/>
              </a:rPr>
              <a:t>GI Protection in the European Union</a:t>
            </a:r>
          </a:p>
        </p:txBody>
      </p:sp>
      <p:sp>
        <p:nvSpPr>
          <p:cNvPr id="3" name="Espace réservé du texte 2">
            <a:extLst>
              <a:ext uri="{FF2B5EF4-FFF2-40B4-BE49-F238E27FC236}">
                <a16:creationId xmlns:a16="http://schemas.microsoft.com/office/drawing/2014/main" id="{4F2A41AA-9EA1-3144-AD36-F61ECBFCE816}"/>
              </a:ext>
            </a:extLst>
          </p:cNvPr>
          <p:cNvSpPr>
            <a:spLocks noGrp="1"/>
          </p:cNvSpPr>
          <p:nvPr>
            <p:ph type="body" idx="1"/>
          </p:nvPr>
        </p:nvSpPr>
        <p:spPr>
          <a:xfrm>
            <a:off x="838200" y="1838554"/>
            <a:ext cx="8558463" cy="4718657"/>
          </a:xfrm>
        </p:spPr>
        <p:txBody>
          <a:bodyPr/>
          <a:lstStyle/>
          <a:p>
            <a:pPr marL="114300" indent="0" algn="just">
              <a:buNone/>
            </a:pPr>
            <a:r>
              <a:rPr lang="en-US" sz="2000" dirty="0">
                <a:solidFill>
                  <a:schemeClr val="tx1"/>
                </a:solidFill>
              </a:rPr>
              <a:t>The existing EU GI system distinguishes GIs into two categories:</a:t>
            </a:r>
          </a:p>
          <a:p>
            <a:pPr algn="just"/>
            <a:r>
              <a:rPr lang="en-US" sz="2000" b="1" dirty="0">
                <a:solidFill>
                  <a:schemeClr val="tx1"/>
                </a:solidFill>
              </a:rPr>
              <a:t>Protected Designation of Origin (PDO) </a:t>
            </a:r>
          </a:p>
          <a:p>
            <a:pPr lvl="1" algn="just"/>
            <a:r>
              <a:rPr lang="en-US" sz="1800" dirty="0">
                <a:solidFill>
                  <a:schemeClr val="tx1"/>
                </a:solidFill>
              </a:rPr>
              <a:t>Applies to agricultural products and foodstuff </a:t>
            </a:r>
          </a:p>
          <a:p>
            <a:pPr lvl="1"/>
            <a:r>
              <a:rPr lang="en-US" sz="1800" dirty="0">
                <a:solidFill>
                  <a:schemeClr val="tx1"/>
                </a:solidFill>
              </a:rPr>
              <a:t>Identifies a product originating from a specific geographical area whose quality or characteristic is essentially or exclusively due to a particular geographic environment and its natural and human factors</a:t>
            </a:r>
          </a:p>
          <a:p>
            <a:pPr lvl="1"/>
            <a:r>
              <a:rPr lang="en-US" sz="1800" b="1" dirty="0">
                <a:solidFill>
                  <a:srgbClr val="C00000"/>
                </a:solidFill>
              </a:rPr>
              <a:t>Every step of the production, processing, and preparation process must take place in the same geographical area.</a:t>
            </a:r>
            <a:endParaRPr lang="en-US" sz="2000" b="1" dirty="0">
              <a:solidFill>
                <a:schemeClr val="tx1"/>
              </a:solidFill>
            </a:endParaRPr>
          </a:p>
          <a:p>
            <a:pPr algn="just"/>
            <a:r>
              <a:rPr lang="en-US" sz="2000" b="1" dirty="0">
                <a:solidFill>
                  <a:schemeClr val="tx1"/>
                </a:solidFill>
              </a:rPr>
              <a:t>Protected Geographical Indication (PGI)</a:t>
            </a:r>
          </a:p>
          <a:p>
            <a:pPr lvl="1"/>
            <a:r>
              <a:rPr lang="en-US" sz="1800" dirty="0">
                <a:solidFill>
                  <a:schemeClr val="tx1"/>
                </a:solidFill>
              </a:rPr>
              <a:t>Applies to agricultural products and foodstuff</a:t>
            </a:r>
          </a:p>
          <a:p>
            <a:pPr lvl="1"/>
            <a:r>
              <a:rPr lang="en-US" sz="1800" dirty="0">
                <a:solidFill>
                  <a:schemeClr val="tx1"/>
                </a:solidFill>
              </a:rPr>
              <a:t>Identifies a product originating from a specific geographical area whose quality, reputation or other characteristic is essentially attributable to the geographical origin of the product.</a:t>
            </a:r>
          </a:p>
          <a:p>
            <a:pPr lvl="1"/>
            <a:r>
              <a:rPr lang="en-US" sz="1800" b="1" dirty="0">
                <a:solidFill>
                  <a:srgbClr val="C00000"/>
                </a:solidFill>
              </a:rPr>
              <a:t>At least one of the steps of production, processing, or preparation must take place in the place of origin.</a:t>
            </a:r>
          </a:p>
          <a:p>
            <a:pPr lvl="2" algn="just"/>
            <a:endParaRPr lang="en-US" sz="2000" b="1" dirty="0">
              <a:solidFill>
                <a:schemeClr val="tx1"/>
              </a:solidFill>
            </a:endParaRPr>
          </a:p>
        </p:txBody>
      </p:sp>
      <p:pic>
        <p:nvPicPr>
          <p:cNvPr id="9" name="Image 8">
            <a:extLst>
              <a:ext uri="{FF2B5EF4-FFF2-40B4-BE49-F238E27FC236}">
                <a16:creationId xmlns:a16="http://schemas.microsoft.com/office/drawing/2014/main" id="{9905AEAC-CDE9-6449-B7B2-6C33516B5AA2}"/>
              </a:ext>
            </a:extLst>
          </p:cNvPr>
          <p:cNvPicPr>
            <a:picLocks noChangeAspect="1"/>
          </p:cNvPicPr>
          <p:nvPr/>
        </p:nvPicPr>
        <p:blipFill>
          <a:blip r:embed="rId2"/>
          <a:stretch>
            <a:fillRect/>
          </a:stretch>
        </p:blipFill>
        <p:spPr>
          <a:xfrm>
            <a:off x="9676638" y="2367497"/>
            <a:ext cx="1562400" cy="1562400"/>
          </a:xfrm>
          <a:prstGeom prst="rect">
            <a:avLst/>
          </a:prstGeom>
        </p:spPr>
      </p:pic>
      <p:pic>
        <p:nvPicPr>
          <p:cNvPr id="11" name="Image 10">
            <a:extLst>
              <a:ext uri="{FF2B5EF4-FFF2-40B4-BE49-F238E27FC236}">
                <a16:creationId xmlns:a16="http://schemas.microsoft.com/office/drawing/2014/main" id="{AA28327A-561F-D34B-854C-218B4BCAD4B3}"/>
              </a:ext>
            </a:extLst>
          </p:cNvPr>
          <p:cNvPicPr>
            <a:picLocks noChangeAspect="1"/>
          </p:cNvPicPr>
          <p:nvPr/>
        </p:nvPicPr>
        <p:blipFill>
          <a:blip r:embed="rId3"/>
          <a:stretch>
            <a:fillRect/>
          </a:stretch>
        </p:blipFill>
        <p:spPr>
          <a:xfrm>
            <a:off x="9676638" y="4592113"/>
            <a:ext cx="1562862" cy="1555916"/>
          </a:xfrm>
          <a:prstGeom prst="rect">
            <a:avLst/>
          </a:prstGeom>
        </p:spPr>
      </p:pic>
    </p:spTree>
    <p:extLst>
      <p:ext uri="{BB962C8B-B14F-4D97-AF65-F5344CB8AC3E}">
        <p14:creationId xmlns:p14="http://schemas.microsoft.com/office/powerpoint/2010/main" val="4162547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B76BF-1EC5-734A-94E2-45E8BB2405AD}"/>
              </a:ext>
            </a:extLst>
          </p:cNvPr>
          <p:cNvSpPr>
            <a:spLocks noGrp="1"/>
          </p:cNvSpPr>
          <p:nvPr>
            <p:ph type="title"/>
          </p:nvPr>
        </p:nvSpPr>
        <p:spPr>
          <a:xfrm>
            <a:off x="838200" y="1356676"/>
            <a:ext cx="10515600" cy="1325563"/>
          </a:xfrm>
        </p:spPr>
        <p:txBody>
          <a:bodyPr/>
          <a:lstStyle/>
          <a:p>
            <a:r>
              <a:rPr lang="en-US" sz="4000" b="1" dirty="0">
                <a:latin typeface="Calibri" panose="020F0502020204030204" pitchFamily="34" charset="0"/>
                <a:cs typeface="Calibri" panose="020F0502020204030204" pitchFamily="34" charset="0"/>
              </a:rPr>
              <a:t>Differences between EU GIs and U.S. Trademarks</a:t>
            </a:r>
          </a:p>
        </p:txBody>
      </p:sp>
      <p:sp>
        <p:nvSpPr>
          <p:cNvPr id="3" name="Espace réservé du texte 2">
            <a:extLst>
              <a:ext uri="{FF2B5EF4-FFF2-40B4-BE49-F238E27FC236}">
                <a16:creationId xmlns:a16="http://schemas.microsoft.com/office/drawing/2014/main" id="{4F2A41AA-9EA1-3144-AD36-F61ECBFCE816}"/>
              </a:ext>
            </a:extLst>
          </p:cNvPr>
          <p:cNvSpPr>
            <a:spLocks noGrp="1"/>
          </p:cNvSpPr>
          <p:nvPr>
            <p:ph type="body" idx="1"/>
          </p:nvPr>
        </p:nvSpPr>
        <p:spPr>
          <a:xfrm>
            <a:off x="838200" y="2985118"/>
            <a:ext cx="10515600" cy="2575561"/>
          </a:xfrm>
        </p:spPr>
        <p:txBody>
          <a:bodyPr/>
          <a:lstStyle/>
          <a:p>
            <a:r>
              <a:rPr lang="en-US" sz="2000" dirty="0">
                <a:solidFill>
                  <a:schemeClr val="tx1"/>
                </a:solidFill>
              </a:rPr>
              <a:t>A good originating from a specific place vs. originating from a particular company</a:t>
            </a:r>
          </a:p>
          <a:p>
            <a:r>
              <a:rPr lang="en-US" sz="2000" dirty="0">
                <a:solidFill>
                  <a:schemeClr val="tx1"/>
                </a:solidFill>
              </a:rPr>
              <a:t>A private right vs. a collective right</a:t>
            </a:r>
          </a:p>
          <a:p>
            <a:r>
              <a:rPr lang="en-US" sz="2000" dirty="0">
                <a:solidFill>
                  <a:schemeClr val="tx1"/>
                </a:solidFill>
              </a:rPr>
              <a:t>A trademark belongs to the company that created the trademark and can be licensed to anyone. A GI belongs to any producer located in the region identified by the GI </a:t>
            </a:r>
          </a:p>
          <a:p>
            <a:pPr lvl="1"/>
            <a:endParaRPr lang="en-US" sz="1600" dirty="0">
              <a:solidFill>
                <a:schemeClr val="tx1"/>
              </a:solidFill>
            </a:endParaRPr>
          </a:p>
        </p:txBody>
      </p:sp>
    </p:spTree>
    <p:extLst>
      <p:ext uri="{BB962C8B-B14F-4D97-AF65-F5344CB8AC3E}">
        <p14:creationId xmlns:p14="http://schemas.microsoft.com/office/powerpoint/2010/main" val="2192655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B76BF-1EC5-734A-94E2-45E8BB2405AD}"/>
              </a:ext>
            </a:extLst>
          </p:cNvPr>
          <p:cNvSpPr>
            <a:spLocks noGrp="1"/>
          </p:cNvSpPr>
          <p:nvPr>
            <p:ph type="title"/>
          </p:nvPr>
        </p:nvSpPr>
        <p:spPr>
          <a:xfrm>
            <a:off x="838200" y="885971"/>
            <a:ext cx="10515600" cy="1325563"/>
          </a:xfrm>
        </p:spPr>
        <p:txBody>
          <a:bodyPr/>
          <a:lstStyle/>
          <a:p>
            <a:r>
              <a:rPr lang="en-US" sz="4000" b="1" dirty="0">
                <a:latin typeface="Calibri" panose="020F0502020204030204" pitchFamily="34" charset="0"/>
                <a:cs typeface="Calibri" panose="020F0502020204030204" pitchFamily="34" charset="0"/>
              </a:rPr>
              <a:t>Bilateral Trade Agreements</a:t>
            </a:r>
          </a:p>
        </p:txBody>
      </p:sp>
      <p:sp>
        <p:nvSpPr>
          <p:cNvPr id="3" name="Espace réservé du texte 2">
            <a:extLst>
              <a:ext uri="{FF2B5EF4-FFF2-40B4-BE49-F238E27FC236}">
                <a16:creationId xmlns:a16="http://schemas.microsoft.com/office/drawing/2014/main" id="{4F2A41AA-9EA1-3144-AD36-F61ECBFCE816}"/>
              </a:ext>
            </a:extLst>
          </p:cNvPr>
          <p:cNvSpPr>
            <a:spLocks noGrp="1"/>
          </p:cNvSpPr>
          <p:nvPr>
            <p:ph type="body" idx="1"/>
          </p:nvPr>
        </p:nvSpPr>
        <p:spPr>
          <a:xfrm>
            <a:off x="838200" y="1934806"/>
            <a:ext cx="10515600" cy="4754752"/>
          </a:xfrm>
        </p:spPr>
        <p:txBody>
          <a:bodyPr/>
          <a:lstStyle/>
          <a:p>
            <a:r>
              <a:rPr lang="en-US" sz="2000" dirty="0">
                <a:solidFill>
                  <a:schemeClr val="tx1"/>
                </a:solidFill>
              </a:rPr>
              <a:t>The EU has concluded several stand-alone or free trade agreements that contain significant level of protection for geographical indications, including with countries of the Association of Southeast Asian Nations (ASEAN), Central America countries, Canada, and Mexico, among others. </a:t>
            </a:r>
          </a:p>
          <a:p>
            <a:pPr lvl="1"/>
            <a:r>
              <a:rPr lang="en-US" sz="1800" dirty="0">
                <a:solidFill>
                  <a:schemeClr val="tx1"/>
                </a:solidFill>
              </a:rPr>
              <a:t>The goal is to establish a list of GIs identifying agricultural products to be protected directly and permanently by the trading partner </a:t>
            </a:r>
          </a:p>
          <a:p>
            <a:r>
              <a:rPr lang="en-US" sz="2000" dirty="0">
                <a:solidFill>
                  <a:schemeClr val="tx1"/>
                </a:solidFill>
                <a:hlinkClick r:id="rId2"/>
              </a:rPr>
              <a:t>Agreement between the United States of America and the European Community on Trade in Wine </a:t>
            </a:r>
            <a:r>
              <a:rPr lang="en-US" sz="2000" dirty="0">
                <a:solidFill>
                  <a:schemeClr val="tx1"/>
                </a:solidFill>
              </a:rPr>
              <a:t>(signed on March 10, 2006) </a:t>
            </a:r>
          </a:p>
          <a:p>
            <a:pPr lvl="1"/>
            <a:r>
              <a:rPr lang="en-US" sz="1800" dirty="0">
                <a:solidFill>
                  <a:schemeClr val="tx1"/>
                </a:solidFill>
              </a:rPr>
              <a:t>Allows U.S. wine producers to continue using 16 semi-generic names on labels that were approved prior to the entry into force of the bilateral agreement: Burgundy, Chablis, Champagne, Chianti, Claret, Haut Sauterne, Hock, Madeira, Malaga, Marsala, Moselle, Port, Rhine, Sauterne, Sherry, and Tokay. </a:t>
            </a:r>
          </a:p>
          <a:p>
            <a:pPr lvl="1"/>
            <a:r>
              <a:rPr lang="en-US" sz="1800" dirty="0">
                <a:solidFill>
                  <a:schemeClr val="tx1"/>
                </a:solidFill>
              </a:rPr>
              <a:t>Allows U.S. wine producers selling their wine in the EU to use the following traditional labeling terms: chateau, classic, clos, cream, crusted/crusting, fine, late bottled vintage, noble, ruby, superior, sur lie, tawny, vintage and vintage character. </a:t>
            </a:r>
          </a:p>
          <a:p>
            <a:pPr lvl="1"/>
            <a:endParaRPr lang="en-US" sz="1800" dirty="0">
              <a:solidFill>
                <a:schemeClr val="tx1"/>
              </a:solidFill>
            </a:endParaRPr>
          </a:p>
          <a:p>
            <a:pPr lvl="1"/>
            <a:endParaRPr lang="en-US" sz="1800" dirty="0">
              <a:solidFill>
                <a:schemeClr val="tx1"/>
              </a:solidFill>
            </a:endParaRPr>
          </a:p>
          <a:p>
            <a:pPr lvl="1"/>
            <a:endParaRPr lang="en-US" sz="1800" dirty="0">
              <a:solidFill>
                <a:schemeClr val="tx1"/>
              </a:solidFill>
            </a:endParaRPr>
          </a:p>
          <a:p>
            <a:pPr lvl="1"/>
            <a:endParaRPr lang="en-US" sz="1600" b="1" dirty="0">
              <a:solidFill>
                <a:schemeClr val="tx1"/>
              </a:solidFill>
            </a:endParaRPr>
          </a:p>
        </p:txBody>
      </p:sp>
    </p:spTree>
    <p:extLst>
      <p:ext uri="{BB962C8B-B14F-4D97-AF65-F5344CB8AC3E}">
        <p14:creationId xmlns:p14="http://schemas.microsoft.com/office/powerpoint/2010/main" val="2764404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E913D-BE34-624B-9FC0-AA9BBFFDC866}"/>
              </a:ext>
            </a:extLst>
          </p:cNvPr>
          <p:cNvSpPr>
            <a:spLocks noGrp="1"/>
          </p:cNvSpPr>
          <p:nvPr>
            <p:ph type="title"/>
          </p:nvPr>
        </p:nvSpPr>
        <p:spPr>
          <a:xfrm>
            <a:off x="838200" y="805837"/>
            <a:ext cx="10515600" cy="1325563"/>
          </a:xfrm>
        </p:spPr>
        <p:txBody>
          <a:bodyPr/>
          <a:lstStyle/>
          <a:p>
            <a:r>
              <a:rPr lang="en-US" sz="4000" b="1">
                <a:latin typeface="Calibri" panose="020F0502020204030204" pitchFamily="34" charset="0"/>
                <a:cs typeface="Calibri" panose="020F0502020204030204" pitchFamily="34" charset="0"/>
              </a:rPr>
              <a:t>Economical Value of EU GIs </a:t>
            </a:r>
          </a:p>
        </p:txBody>
      </p:sp>
      <p:sp>
        <p:nvSpPr>
          <p:cNvPr id="3" name="Espace réservé du texte 2">
            <a:extLst>
              <a:ext uri="{FF2B5EF4-FFF2-40B4-BE49-F238E27FC236}">
                <a16:creationId xmlns:a16="http://schemas.microsoft.com/office/drawing/2014/main" id="{8B3578AA-82A4-A145-848B-BF76CABB7A25}"/>
              </a:ext>
            </a:extLst>
          </p:cNvPr>
          <p:cNvSpPr>
            <a:spLocks noGrp="1"/>
          </p:cNvSpPr>
          <p:nvPr>
            <p:ph type="body" idx="1"/>
          </p:nvPr>
        </p:nvSpPr>
        <p:spPr>
          <a:xfrm>
            <a:off x="838200" y="1841156"/>
            <a:ext cx="10515600" cy="4596713"/>
          </a:xfrm>
        </p:spPr>
        <p:txBody>
          <a:bodyPr/>
          <a:lstStyle/>
          <a:p>
            <a:pPr marL="114300" indent="0">
              <a:buNone/>
            </a:pPr>
            <a:r>
              <a:rPr lang="en-US" sz="2000" i="1" dirty="0">
                <a:solidFill>
                  <a:schemeClr val="tx1"/>
                </a:solidFill>
              </a:rPr>
              <a:t>“Citizens and consumers in the Union increasingly demand quality as well as traditional products. They are also concerned to maintain the diversity of the agricultural production in the Union. This generates a demand for agricultural products or foodstuffs with identifiable specific characteristics, in particular those linked to their geographical origin” </a:t>
            </a:r>
            <a:r>
              <a:rPr lang="en-US" sz="2000" dirty="0">
                <a:solidFill>
                  <a:schemeClr val="tx1"/>
                </a:solidFill>
              </a:rPr>
              <a:t>– Reg. EU No. 1151/2012 on quality schemes for agricultural products and foodstuffs</a:t>
            </a:r>
            <a:endParaRPr lang="en-US" sz="2000" i="1" dirty="0">
              <a:solidFill>
                <a:schemeClr val="tx1"/>
              </a:solidFill>
            </a:endParaRPr>
          </a:p>
          <a:p>
            <a:pPr marL="114300" indent="0">
              <a:buNone/>
            </a:pPr>
            <a:endParaRPr lang="en-US" sz="1000" dirty="0">
              <a:solidFill>
                <a:schemeClr val="tx1"/>
              </a:solidFill>
            </a:endParaRPr>
          </a:p>
          <a:p>
            <a:pPr marL="114300" indent="0">
              <a:buNone/>
            </a:pPr>
            <a:r>
              <a:rPr lang="en-US" sz="2000" dirty="0">
                <a:solidFill>
                  <a:schemeClr val="tx1"/>
                </a:solidFill>
              </a:rPr>
              <a:t>EU GIs benefit:</a:t>
            </a:r>
          </a:p>
          <a:p>
            <a:r>
              <a:rPr lang="en-US" sz="2000" b="1" dirty="0">
                <a:solidFill>
                  <a:schemeClr val="tx1"/>
                </a:solidFill>
              </a:rPr>
              <a:t>Producers</a:t>
            </a:r>
            <a:r>
              <a:rPr lang="en-US" sz="2000" dirty="0">
                <a:solidFill>
                  <a:schemeClr val="tx1"/>
                </a:solidFill>
              </a:rPr>
              <a:t>, because GIs allow for higher prices on the market – on average x2 the price of a conventional product – and a better division of the added value along the food chain</a:t>
            </a:r>
            <a:endParaRPr lang="en-US" sz="2000" b="1" dirty="0">
              <a:solidFill>
                <a:schemeClr val="tx1"/>
              </a:solidFill>
            </a:endParaRPr>
          </a:p>
          <a:p>
            <a:r>
              <a:rPr lang="en-US" sz="2000" b="1" dirty="0">
                <a:solidFill>
                  <a:schemeClr val="tx1"/>
                </a:solidFill>
              </a:rPr>
              <a:t>Consumers</a:t>
            </a:r>
            <a:r>
              <a:rPr lang="en-US" sz="2000" dirty="0">
                <a:solidFill>
                  <a:schemeClr val="tx1"/>
                </a:solidFill>
              </a:rPr>
              <a:t>, because GIs provide a guarantee on the origin, quality and authenticity of the product. GIs are signs of commercial trust</a:t>
            </a:r>
            <a:endParaRPr lang="en-US" sz="2000" b="1" dirty="0">
              <a:solidFill>
                <a:schemeClr val="tx1"/>
              </a:solidFill>
            </a:endParaRPr>
          </a:p>
          <a:p>
            <a:r>
              <a:rPr lang="en-US" sz="2000" b="1" dirty="0">
                <a:solidFill>
                  <a:schemeClr val="tx1"/>
                </a:solidFill>
              </a:rPr>
              <a:t>Society</a:t>
            </a:r>
            <a:r>
              <a:rPr lang="en-US" sz="2000" dirty="0">
                <a:solidFill>
                  <a:schemeClr val="tx1"/>
                </a:solidFill>
              </a:rPr>
              <a:t>, because GIs protection help secure jobs and maintain economic activities in rural – sometimes remote – areas; encourage the preservation of biodiversity and sustainable agriculture, local and traditional knowledge; and promote tourism. </a:t>
            </a:r>
            <a:endParaRPr lang="en-US" sz="2000" b="1" dirty="0">
              <a:solidFill>
                <a:schemeClr val="tx1"/>
              </a:solidFill>
            </a:endParaRPr>
          </a:p>
        </p:txBody>
      </p:sp>
    </p:spTree>
    <p:extLst>
      <p:ext uri="{BB962C8B-B14F-4D97-AF65-F5344CB8AC3E}">
        <p14:creationId xmlns:p14="http://schemas.microsoft.com/office/powerpoint/2010/main" val="2087158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E913D-BE34-624B-9FC0-AA9BBFFDC866}"/>
              </a:ext>
            </a:extLst>
          </p:cNvPr>
          <p:cNvSpPr>
            <a:spLocks noGrp="1"/>
          </p:cNvSpPr>
          <p:nvPr>
            <p:ph type="title"/>
          </p:nvPr>
        </p:nvSpPr>
        <p:spPr>
          <a:xfrm>
            <a:off x="838200" y="805837"/>
            <a:ext cx="10515600" cy="1325563"/>
          </a:xfrm>
        </p:spPr>
        <p:txBody>
          <a:bodyPr/>
          <a:lstStyle/>
          <a:p>
            <a:r>
              <a:rPr lang="en-US" sz="4000" b="1">
                <a:latin typeface="Calibri" panose="020F0502020204030204" pitchFamily="34" charset="0"/>
                <a:cs typeface="Calibri" panose="020F0502020204030204" pitchFamily="34" charset="0"/>
              </a:rPr>
              <a:t>Economical Value of EU GIs </a:t>
            </a:r>
          </a:p>
        </p:txBody>
      </p:sp>
      <p:sp>
        <p:nvSpPr>
          <p:cNvPr id="3" name="Espace réservé du texte 2">
            <a:extLst>
              <a:ext uri="{FF2B5EF4-FFF2-40B4-BE49-F238E27FC236}">
                <a16:creationId xmlns:a16="http://schemas.microsoft.com/office/drawing/2014/main" id="{8B3578AA-82A4-A145-848B-BF76CABB7A25}"/>
              </a:ext>
            </a:extLst>
          </p:cNvPr>
          <p:cNvSpPr>
            <a:spLocks noGrp="1"/>
          </p:cNvSpPr>
          <p:nvPr>
            <p:ph type="body" idx="1"/>
          </p:nvPr>
        </p:nvSpPr>
        <p:spPr>
          <a:xfrm>
            <a:off x="838200" y="1826963"/>
            <a:ext cx="10515600" cy="4759187"/>
          </a:xfrm>
        </p:spPr>
        <p:txBody>
          <a:bodyPr/>
          <a:lstStyle/>
          <a:p>
            <a:r>
              <a:rPr lang="en-US" sz="2400" dirty="0">
                <a:solidFill>
                  <a:schemeClr val="tx1"/>
                </a:solidFill>
              </a:rPr>
              <a:t>“The </a:t>
            </a:r>
            <a:r>
              <a:rPr lang="en-US" sz="2400" b="1" dirty="0">
                <a:solidFill>
                  <a:schemeClr val="tx1"/>
                </a:solidFill>
              </a:rPr>
              <a:t>total sales value of GIs </a:t>
            </a:r>
            <a:r>
              <a:rPr lang="en-US" sz="2400" dirty="0">
                <a:solidFill>
                  <a:schemeClr val="tx1"/>
                </a:solidFill>
              </a:rPr>
              <a:t>was estimated at approximately </a:t>
            </a:r>
            <a:r>
              <a:rPr lang="en-US" sz="2400" b="1" dirty="0">
                <a:solidFill>
                  <a:schemeClr val="tx1"/>
                </a:solidFill>
              </a:rPr>
              <a:t>EUR</a:t>
            </a:r>
            <a:r>
              <a:rPr lang="en-US" sz="2400" dirty="0">
                <a:solidFill>
                  <a:schemeClr val="tx1"/>
                </a:solidFill>
              </a:rPr>
              <a:t> </a:t>
            </a:r>
            <a:r>
              <a:rPr lang="en-US" sz="2400" b="1" dirty="0">
                <a:solidFill>
                  <a:schemeClr val="tx1"/>
                </a:solidFill>
              </a:rPr>
              <a:t>75 billion in 2017</a:t>
            </a:r>
            <a:r>
              <a:rPr lang="en-US" sz="2400" dirty="0">
                <a:solidFill>
                  <a:schemeClr val="tx1"/>
                </a:solidFill>
                <a:latin typeface="Calibri" panose="020F0502020204030204" pitchFamily="34" charset="0"/>
                <a:cs typeface="Calibri" panose="020F0502020204030204" pitchFamily="34" charset="0"/>
              </a:rPr>
              <a:t>. </a:t>
            </a:r>
            <a:r>
              <a:rPr lang="en-US" sz="2400" dirty="0">
                <a:solidFill>
                  <a:schemeClr val="tx1"/>
                </a:solidFill>
              </a:rPr>
              <a:t>More than half (51.1%) of this value was accounted for wines; </a:t>
            </a:r>
            <a:r>
              <a:rPr lang="en-US" sz="2400" b="1" dirty="0">
                <a:solidFill>
                  <a:schemeClr val="tx1"/>
                </a:solidFill>
              </a:rPr>
              <a:t>35.4% was covered by agricultural product and foodstuffs</a:t>
            </a:r>
            <a:r>
              <a:rPr lang="en-US" sz="2400" dirty="0">
                <a:solidFill>
                  <a:schemeClr val="tx1"/>
                </a:solidFill>
              </a:rPr>
              <a:t>; spirit drinks represented 13.4%; and aromatized wine products made up 0.1%.”</a:t>
            </a:r>
          </a:p>
          <a:p>
            <a:pPr lvl="1"/>
            <a:r>
              <a:rPr lang="en-US" sz="2400" dirty="0">
                <a:solidFill>
                  <a:schemeClr val="tx1"/>
                </a:solidFill>
              </a:rPr>
              <a:t>The </a:t>
            </a:r>
            <a:r>
              <a:rPr lang="en-US" sz="2400" b="1" dirty="0">
                <a:solidFill>
                  <a:schemeClr val="tx1"/>
                </a:solidFill>
              </a:rPr>
              <a:t>global increase of the value </a:t>
            </a:r>
            <a:r>
              <a:rPr lang="en-US" sz="2400" dirty="0">
                <a:solidFill>
                  <a:schemeClr val="tx1"/>
                </a:solidFill>
              </a:rPr>
              <a:t>is estimated at </a:t>
            </a:r>
            <a:r>
              <a:rPr lang="en-US" sz="2400" b="1" dirty="0">
                <a:solidFill>
                  <a:schemeClr val="tx1"/>
                </a:solidFill>
              </a:rPr>
              <a:t>37%, </a:t>
            </a:r>
            <a:r>
              <a:rPr lang="en-US" sz="2400" dirty="0">
                <a:solidFill>
                  <a:schemeClr val="tx1"/>
                </a:solidFill>
              </a:rPr>
              <a:t>which represented an amount of </a:t>
            </a:r>
            <a:r>
              <a:rPr lang="en-US" sz="2400" b="1" dirty="0">
                <a:solidFill>
                  <a:schemeClr val="tx1"/>
                </a:solidFill>
              </a:rPr>
              <a:t>EUR 20.2 billion </a:t>
            </a:r>
          </a:p>
          <a:p>
            <a:r>
              <a:rPr lang="en-US" sz="2400" b="1" dirty="0">
                <a:solidFill>
                  <a:schemeClr val="tx1"/>
                </a:solidFill>
              </a:rPr>
              <a:t>Exports</a:t>
            </a:r>
            <a:r>
              <a:rPr lang="en-US" sz="2400" dirty="0">
                <a:solidFill>
                  <a:schemeClr val="tx1"/>
                </a:solidFill>
              </a:rPr>
              <a:t> of GI products to </a:t>
            </a:r>
            <a:r>
              <a:rPr lang="en-US" sz="2400" b="1" dirty="0">
                <a:solidFill>
                  <a:schemeClr val="tx1"/>
                </a:solidFill>
              </a:rPr>
              <a:t>non-EU countries </a:t>
            </a:r>
            <a:r>
              <a:rPr lang="en-US" sz="2400" dirty="0">
                <a:solidFill>
                  <a:schemeClr val="tx1"/>
                </a:solidFill>
              </a:rPr>
              <a:t>accounted for </a:t>
            </a:r>
            <a:r>
              <a:rPr lang="en-US" sz="2400" b="1" dirty="0">
                <a:solidFill>
                  <a:schemeClr val="tx1"/>
                </a:solidFill>
              </a:rPr>
              <a:t>EUR 16.95 billion</a:t>
            </a:r>
            <a:endParaRPr lang="fr-FR" sz="2400" b="1" dirty="0">
              <a:solidFill>
                <a:schemeClr val="tx1"/>
              </a:solidFill>
              <a:latin typeface="Calibri" panose="020F0502020204030204" pitchFamily="34" charset="0"/>
              <a:cs typeface="Calibri" panose="020F0502020204030204" pitchFamily="34" charset="0"/>
            </a:endParaRPr>
          </a:p>
          <a:p>
            <a:pPr lvl="1"/>
            <a:r>
              <a:rPr lang="en-US" sz="2400" dirty="0">
                <a:solidFill>
                  <a:schemeClr val="tx1"/>
                </a:solidFill>
                <a:latin typeface="Calibri" panose="020F0502020204030204" pitchFamily="34" charset="0"/>
                <a:cs typeface="Calibri" panose="020F0502020204030204" pitchFamily="34" charset="0"/>
              </a:rPr>
              <a:t>Came mainly from France (Champagne, Cognac), Italy (Grana Padano, Parmigiano-Reggiano, Prosecco) and the United Kingdom (Scotch Whisky)</a:t>
            </a:r>
          </a:p>
          <a:p>
            <a:pPr lvl="1"/>
            <a:endParaRPr lang="en-US" sz="2400" dirty="0">
              <a:solidFill>
                <a:schemeClr val="tx1"/>
              </a:solidFill>
              <a:latin typeface="Calibri" panose="020F0502020204030204" pitchFamily="34" charset="0"/>
              <a:cs typeface="Calibri" panose="020F0502020204030204" pitchFamily="34" charset="0"/>
            </a:endParaRPr>
          </a:p>
          <a:p>
            <a:pPr marL="114300" indent="0">
              <a:buNone/>
            </a:pPr>
            <a:r>
              <a:rPr lang="en-US" sz="1600" i="1" dirty="0">
                <a:solidFill>
                  <a:schemeClr val="tx1"/>
                </a:solidFill>
                <a:latin typeface="Calibri" panose="020F0502020204030204" pitchFamily="34" charset="0"/>
                <a:cs typeface="Calibri" panose="020F0502020204030204" pitchFamily="34" charset="0"/>
              </a:rPr>
              <a:t>Source: </a:t>
            </a:r>
            <a:r>
              <a:rPr lang="en-US" sz="1600" i="1" dirty="0">
                <a:solidFill>
                  <a:schemeClr val="tx1"/>
                </a:solidFill>
                <a:latin typeface="Calibri" panose="020F0502020204030204" pitchFamily="34" charset="0"/>
                <a:cs typeface="Calibri" panose="020F0502020204030204" pitchFamily="34" charset="0"/>
                <a:hlinkClick r:id="rId2"/>
              </a:rPr>
              <a:t>Study on economic value of EU quality schemes, geographical indications (GIs) and traditional specialties guaranteed (TSGs) Final Report, European Commission (February 2021)</a:t>
            </a:r>
            <a:endParaRPr lang="en-US" sz="1600" i="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6731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228850-C078-4740-96DF-5B40A0D4B367}"/>
              </a:ext>
            </a:extLst>
          </p:cNvPr>
          <p:cNvSpPr>
            <a:spLocks noGrp="1"/>
          </p:cNvSpPr>
          <p:nvPr>
            <p:ph type="title"/>
          </p:nvPr>
        </p:nvSpPr>
        <p:spPr>
          <a:xfrm>
            <a:off x="838200" y="1117869"/>
            <a:ext cx="10515600" cy="743025"/>
          </a:xfrm>
        </p:spPr>
        <p:txBody>
          <a:bodyPr/>
          <a:lstStyle/>
          <a:p>
            <a:r>
              <a:rPr lang="en-US" sz="4000" b="1" dirty="0">
                <a:latin typeface="Calibri" panose="020F0502020204030204" pitchFamily="34" charset="0"/>
                <a:cs typeface="Calibri" panose="020F0502020204030204" pitchFamily="34" charset="0"/>
              </a:rPr>
              <a:t>Impacts of EU GIs on U.S. Agricultural Trade</a:t>
            </a:r>
          </a:p>
        </p:txBody>
      </p:sp>
      <p:sp>
        <p:nvSpPr>
          <p:cNvPr id="3" name="Espace réservé du texte 2">
            <a:extLst>
              <a:ext uri="{FF2B5EF4-FFF2-40B4-BE49-F238E27FC236}">
                <a16:creationId xmlns:a16="http://schemas.microsoft.com/office/drawing/2014/main" id="{CC051E90-78DA-2C48-9A4F-02E66AD4E739}"/>
              </a:ext>
            </a:extLst>
          </p:cNvPr>
          <p:cNvSpPr>
            <a:spLocks noGrp="1"/>
          </p:cNvSpPr>
          <p:nvPr>
            <p:ph type="body" idx="1"/>
          </p:nvPr>
        </p:nvSpPr>
        <p:spPr>
          <a:xfrm>
            <a:off x="838200" y="1902940"/>
            <a:ext cx="10515600" cy="4125741"/>
          </a:xfrm>
        </p:spPr>
        <p:txBody>
          <a:bodyPr/>
          <a:lstStyle/>
          <a:p>
            <a:r>
              <a:rPr lang="en-US" sz="2400" dirty="0">
                <a:solidFill>
                  <a:schemeClr val="tx1"/>
                </a:solidFill>
              </a:rPr>
              <a:t>The real issue has to do with the scope of protection granted to GIs and Europe’s agenda to register names that have already entered the public domain and are considered to be generic terms according to the U.S.</a:t>
            </a:r>
          </a:p>
          <a:p>
            <a:r>
              <a:rPr lang="en-US" sz="2400" dirty="0">
                <a:solidFill>
                  <a:schemeClr val="tx1"/>
                </a:solidFill>
              </a:rPr>
              <a:t>Some common names have been used for generations in the U.S. and become part of brand names. </a:t>
            </a:r>
          </a:p>
          <a:p>
            <a:pPr lvl="1"/>
            <a:r>
              <a:rPr lang="en-US" sz="2000" dirty="0">
                <a:solidFill>
                  <a:schemeClr val="tx1"/>
                </a:solidFill>
              </a:rPr>
              <a:t>If a common name becomes a protected GI, it would be economically </a:t>
            </a:r>
          </a:p>
          <a:p>
            <a:pPr marL="571500" lvl="1" indent="0">
              <a:buNone/>
            </a:pPr>
            <a:r>
              <a:rPr lang="en-US" sz="2000" dirty="0">
                <a:solidFill>
                  <a:schemeClr val="tx1"/>
                </a:solidFill>
              </a:rPr>
              <a:t>	harmful to U.S. producers.</a:t>
            </a:r>
          </a:p>
        </p:txBody>
      </p:sp>
      <p:pic>
        <p:nvPicPr>
          <p:cNvPr id="2050" name="Picture 2" descr="Amazon.com: Tillamook Cheese Medium Cheddar Loaf 32 oz. : Grocery &amp;amp; Gourmet  Food">
            <a:extLst>
              <a:ext uri="{FF2B5EF4-FFF2-40B4-BE49-F238E27FC236}">
                <a16:creationId xmlns:a16="http://schemas.microsoft.com/office/drawing/2014/main" id="{9074D514-9297-7043-A64D-AE1A9D42A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243" y="4522111"/>
            <a:ext cx="3127757" cy="1645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argento Shredded Mozzarella | Mozzarella &amp;amp; Ricotta | D&amp;#39;Agostino">
            <a:extLst>
              <a:ext uri="{FF2B5EF4-FFF2-40B4-BE49-F238E27FC236}">
                <a16:creationId xmlns:a16="http://schemas.microsoft.com/office/drawing/2014/main" id="{10F7D321-FAC4-AE4B-8207-3F652ED005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0139" y="4073439"/>
            <a:ext cx="2368800" cy="236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434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228850-C078-4740-96DF-5B40A0D4B367}"/>
              </a:ext>
            </a:extLst>
          </p:cNvPr>
          <p:cNvSpPr>
            <a:spLocks noGrp="1"/>
          </p:cNvSpPr>
          <p:nvPr>
            <p:ph type="title"/>
          </p:nvPr>
        </p:nvSpPr>
        <p:spPr/>
        <p:txBody>
          <a:bodyPr/>
          <a:lstStyle/>
          <a:p>
            <a:r>
              <a:rPr lang="en-US" sz="4000" b="1">
                <a:latin typeface="Calibri" panose="020F0502020204030204" pitchFamily="34" charset="0"/>
                <a:cs typeface="Calibri" panose="020F0502020204030204" pitchFamily="34" charset="0"/>
              </a:rPr>
              <a:t>Impacts of subsequent GI restrictions on common cheese names in the U.S.</a:t>
            </a:r>
          </a:p>
        </p:txBody>
      </p:sp>
      <p:sp>
        <p:nvSpPr>
          <p:cNvPr id="3" name="Espace réservé du texte 2">
            <a:extLst>
              <a:ext uri="{FF2B5EF4-FFF2-40B4-BE49-F238E27FC236}">
                <a16:creationId xmlns:a16="http://schemas.microsoft.com/office/drawing/2014/main" id="{CC051E90-78DA-2C48-9A4F-02E66AD4E739}"/>
              </a:ext>
            </a:extLst>
          </p:cNvPr>
          <p:cNvSpPr>
            <a:spLocks noGrp="1"/>
          </p:cNvSpPr>
          <p:nvPr>
            <p:ph type="body" idx="1"/>
          </p:nvPr>
        </p:nvSpPr>
        <p:spPr>
          <a:xfrm>
            <a:off x="838200" y="2440978"/>
            <a:ext cx="10515600" cy="4120459"/>
          </a:xfrm>
        </p:spPr>
        <p:txBody>
          <a:bodyPr/>
          <a:lstStyle/>
          <a:p>
            <a:r>
              <a:rPr lang="en-US" sz="2400">
                <a:solidFill>
                  <a:schemeClr val="tx1"/>
                </a:solidFill>
              </a:rPr>
              <a:t>“… total U.S. milk equivalent consumption would fall between 56 billion and 136 billion pounds."</a:t>
            </a:r>
          </a:p>
          <a:p>
            <a:r>
              <a:rPr lang="en-US" sz="2400">
                <a:solidFill>
                  <a:schemeClr val="tx1"/>
                </a:solidFill>
              </a:rPr>
              <a:t>“Farm-gate margins would remain significantly below breakeven levels … forcing greater liquidation of the U.S. dairy herd. The loss in herd size would range between 460,000 to 740,000 head due to the implications of GI restrictions on common cheese terms in the U.S.”</a:t>
            </a:r>
          </a:p>
          <a:p>
            <a:r>
              <a:rPr lang="en-US" sz="2400">
                <a:solidFill>
                  <a:schemeClr val="tx1"/>
                </a:solidFill>
              </a:rPr>
              <a:t>“… farm revenue losses would continue to mount with the delayed impacts, reaching a cumulative $71.8 billion in lost revenue …”</a:t>
            </a:r>
          </a:p>
          <a:p>
            <a:pPr marL="114300" indent="0">
              <a:buNone/>
            </a:pPr>
            <a:endParaRPr lang="en-US" sz="1000">
              <a:solidFill>
                <a:schemeClr val="tx1"/>
              </a:solidFill>
            </a:endParaRPr>
          </a:p>
          <a:p>
            <a:pPr marL="114300" indent="0">
              <a:buNone/>
            </a:pPr>
            <a:r>
              <a:rPr lang="en-US" sz="1600" i="1">
                <a:solidFill>
                  <a:schemeClr val="tx1"/>
                </a:solidFill>
              </a:rPr>
              <a:t>Source: </a:t>
            </a:r>
            <a:r>
              <a:rPr lang="en-US" sz="1600" i="1">
                <a:solidFill>
                  <a:schemeClr val="tx1"/>
                </a:solidFill>
                <a:hlinkClick r:id="rId2"/>
              </a:rPr>
              <a:t>Assessing the Potential Impact of Geographical Indications for Common Cheeses on the US Dairy Sector, Prepared for the U.S. Dairy Export Council (November 2018)</a:t>
            </a:r>
            <a:endParaRPr lang="en-US" sz="1600" i="1">
              <a:solidFill>
                <a:schemeClr val="tx1"/>
              </a:solidFill>
            </a:endParaRPr>
          </a:p>
        </p:txBody>
      </p:sp>
    </p:spTree>
    <p:extLst>
      <p:ext uri="{BB962C8B-B14F-4D97-AF65-F5344CB8AC3E}">
        <p14:creationId xmlns:p14="http://schemas.microsoft.com/office/powerpoint/2010/main" val="128954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7567B9-2BD5-7648-9BD2-2F23A49A05A7}"/>
              </a:ext>
            </a:extLst>
          </p:cNvPr>
          <p:cNvSpPr>
            <a:spLocks noGrp="1"/>
          </p:cNvSpPr>
          <p:nvPr>
            <p:ph type="title"/>
          </p:nvPr>
        </p:nvSpPr>
        <p:spPr/>
        <p:txBody>
          <a:bodyPr/>
          <a:lstStyle/>
          <a:p>
            <a:r>
              <a:rPr lang="en-US" sz="4000" b="1" dirty="0">
                <a:latin typeface="Calibri" panose="020F0502020204030204" pitchFamily="34" charset="0"/>
                <a:cs typeface="Calibri" panose="020F0502020204030204" pitchFamily="34" charset="0"/>
              </a:rPr>
              <a:t>What is a geographical indication?</a:t>
            </a:r>
          </a:p>
        </p:txBody>
      </p:sp>
      <p:sp>
        <p:nvSpPr>
          <p:cNvPr id="3" name="Espace réservé du texte 2">
            <a:extLst>
              <a:ext uri="{FF2B5EF4-FFF2-40B4-BE49-F238E27FC236}">
                <a16:creationId xmlns:a16="http://schemas.microsoft.com/office/drawing/2014/main" id="{272D53F2-56CD-2B43-9168-42BBE47D4533}"/>
              </a:ext>
            </a:extLst>
          </p:cNvPr>
          <p:cNvSpPr>
            <a:spLocks noGrp="1"/>
          </p:cNvSpPr>
          <p:nvPr>
            <p:ph type="body" idx="1"/>
          </p:nvPr>
        </p:nvSpPr>
        <p:spPr>
          <a:xfrm>
            <a:off x="838200" y="2328823"/>
            <a:ext cx="10515600" cy="3828137"/>
          </a:xfrm>
        </p:spPr>
        <p:txBody>
          <a:bodyPr/>
          <a:lstStyle/>
          <a:p>
            <a:pPr algn="just"/>
            <a:r>
              <a:rPr lang="en-US" sz="2000" dirty="0">
                <a:solidFill>
                  <a:schemeClr val="tx1"/>
                </a:solidFill>
              </a:rPr>
              <a:t>An </a:t>
            </a:r>
            <a:r>
              <a:rPr lang="en-US" sz="2000" b="1" dirty="0">
                <a:solidFill>
                  <a:schemeClr val="tx1"/>
                </a:solidFill>
              </a:rPr>
              <a:t>indicator</a:t>
            </a:r>
            <a:r>
              <a:rPr lang="en-US" sz="2000" dirty="0">
                <a:solidFill>
                  <a:schemeClr val="tx1"/>
                </a:solidFill>
              </a:rPr>
              <a:t> – usually a name or a sign – found on a product packaging</a:t>
            </a:r>
          </a:p>
          <a:p>
            <a:pPr algn="just"/>
            <a:r>
              <a:rPr lang="en-US" sz="2000" dirty="0">
                <a:solidFill>
                  <a:schemeClr val="tx1"/>
                </a:solidFill>
              </a:rPr>
              <a:t>Used to identify a a product </a:t>
            </a:r>
            <a:r>
              <a:rPr lang="en-US" sz="2000" b="1" dirty="0">
                <a:solidFill>
                  <a:schemeClr val="tx1"/>
                </a:solidFill>
              </a:rPr>
              <a:t>originating from a specific geographical territory</a:t>
            </a:r>
            <a:r>
              <a:rPr lang="en-US" sz="2000" dirty="0">
                <a:solidFill>
                  <a:schemeClr val="tx1"/>
                </a:solidFill>
              </a:rPr>
              <a:t> and </a:t>
            </a:r>
            <a:r>
              <a:rPr lang="en-US" sz="2000" b="1" dirty="0">
                <a:solidFill>
                  <a:schemeClr val="tx1"/>
                </a:solidFill>
              </a:rPr>
              <a:t>whose unique features or reputation originate from said geographical territory</a:t>
            </a:r>
          </a:p>
          <a:p>
            <a:pPr lvl="1" algn="just"/>
            <a:r>
              <a:rPr lang="en-US" sz="2000" dirty="0">
                <a:solidFill>
                  <a:schemeClr val="tx1"/>
                </a:solidFill>
              </a:rPr>
              <a:t>There must be a</a:t>
            </a:r>
            <a:r>
              <a:rPr lang="en-US" sz="2000" b="1" dirty="0">
                <a:solidFill>
                  <a:schemeClr val="tx1"/>
                </a:solidFill>
              </a:rPr>
              <a:t> link </a:t>
            </a:r>
            <a:r>
              <a:rPr lang="en-US" sz="2000" dirty="0">
                <a:solidFill>
                  <a:schemeClr val="tx1"/>
                </a:solidFill>
              </a:rPr>
              <a:t>between the name of the product and its geographical origin</a:t>
            </a:r>
          </a:p>
          <a:p>
            <a:pPr algn="just"/>
            <a:r>
              <a:rPr lang="en-US" sz="2000" dirty="0">
                <a:solidFill>
                  <a:schemeClr val="tx1"/>
                </a:solidFill>
              </a:rPr>
              <a:t>Used to identify both </a:t>
            </a:r>
            <a:r>
              <a:rPr lang="en-US" sz="2000" b="1" dirty="0">
                <a:solidFill>
                  <a:schemeClr val="tx1"/>
                </a:solidFill>
              </a:rPr>
              <a:t>agricultural and non-agricultural products</a:t>
            </a:r>
          </a:p>
          <a:p>
            <a:pPr algn="just"/>
            <a:r>
              <a:rPr lang="en-US" sz="2000" dirty="0">
                <a:solidFill>
                  <a:schemeClr val="tx1"/>
                </a:solidFill>
              </a:rPr>
              <a:t>Used to </a:t>
            </a:r>
            <a:r>
              <a:rPr lang="en-US" sz="2000" b="1" dirty="0">
                <a:solidFill>
                  <a:schemeClr val="tx1"/>
                </a:solidFill>
              </a:rPr>
              <a:t>protect </a:t>
            </a:r>
            <a:r>
              <a:rPr lang="en-US" sz="2000" dirty="0">
                <a:solidFill>
                  <a:schemeClr val="tx1"/>
                </a:solidFill>
              </a:rPr>
              <a:t>against usurpation or misuse of a product</a:t>
            </a:r>
          </a:p>
          <a:p>
            <a:pPr algn="just"/>
            <a:r>
              <a:rPr lang="en-US" sz="2000" dirty="0">
                <a:solidFill>
                  <a:schemeClr val="tx1"/>
                </a:solidFill>
              </a:rPr>
              <a:t>Must be </a:t>
            </a:r>
            <a:r>
              <a:rPr lang="en-US" sz="2000" b="1" dirty="0">
                <a:solidFill>
                  <a:schemeClr val="tx1"/>
                </a:solidFill>
              </a:rPr>
              <a:t>registered </a:t>
            </a:r>
            <a:r>
              <a:rPr lang="en-US" sz="2000" dirty="0">
                <a:solidFill>
                  <a:schemeClr val="tx1"/>
                </a:solidFill>
              </a:rPr>
              <a:t>with the competent national authority</a:t>
            </a:r>
          </a:p>
          <a:p>
            <a:pPr marL="114300" indent="0">
              <a:buNone/>
            </a:pPr>
            <a:endParaRPr lang="en-US" dirty="0"/>
          </a:p>
        </p:txBody>
      </p:sp>
    </p:spTree>
    <p:extLst>
      <p:ext uri="{BB962C8B-B14F-4D97-AF65-F5344CB8AC3E}">
        <p14:creationId xmlns:p14="http://schemas.microsoft.com/office/powerpoint/2010/main" val="672248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E913D-BE34-624B-9FC0-AA9BBFFDC866}"/>
              </a:ext>
            </a:extLst>
          </p:cNvPr>
          <p:cNvSpPr>
            <a:spLocks noGrp="1"/>
          </p:cNvSpPr>
          <p:nvPr>
            <p:ph type="title"/>
          </p:nvPr>
        </p:nvSpPr>
        <p:spPr>
          <a:xfrm>
            <a:off x="838200" y="805837"/>
            <a:ext cx="10515600" cy="1325563"/>
          </a:xfrm>
        </p:spPr>
        <p:txBody>
          <a:bodyPr/>
          <a:lstStyle/>
          <a:p>
            <a:r>
              <a:rPr lang="en-US" sz="4000" b="1" dirty="0">
                <a:latin typeface="Calibri" panose="020F0502020204030204" pitchFamily="34" charset="0"/>
                <a:cs typeface="Calibri" panose="020F0502020204030204" pitchFamily="34" charset="0"/>
              </a:rPr>
              <a:t>Gruyere Cheese: Generic or Not?</a:t>
            </a:r>
          </a:p>
        </p:txBody>
      </p:sp>
      <p:sp>
        <p:nvSpPr>
          <p:cNvPr id="3" name="Espace réservé du texte 2">
            <a:extLst>
              <a:ext uri="{FF2B5EF4-FFF2-40B4-BE49-F238E27FC236}">
                <a16:creationId xmlns:a16="http://schemas.microsoft.com/office/drawing/2014/main" id="{8B3578AA-82A4-A145-848B-BF76CABB7A25}"/>
              </a:ext>
            </a:extLst>
          </p:cNvPr>
          <p:cNvSpPr>
            <a:spLocks noGrp="1"/>
          </p:cNvSpPr>
          <p:nvPr>
            <p:ph type="body" idx="1"/>
          </p:nvPr>
        </p:nvSpPr>
        <p:spPr>
          <a:xfrm>
            <a:off x="838200" y="1841156"/>
            <a:ext cx="10515600" cy="4794422"/>
          </a:xfrm>
        </p:spPr>
        <p:txBody>
          <a:bodyPr/>
          <a:lstStyle/>
          <a:p>
            <a:pPr marL="114300" indent="0">
              <a:buNone/>
            </a:pPr>
            <a:r>
              <a:rPr lang="en-US" sz="2000" b="1" dirty="0">
                <a:solidFill>
                  <a:schemeClr val="tx1"/>
                </a:solidFill>
              </a:rPr>
              <a:t>September 17, 2015 – </a:t>
            </a:r>
            <a:r>
              <a:rPr lang="en-US" sz="2000" dirty="0">
                <a:solidFill>
                  <a:schemeClr val="tx1"/>
                </a:solidFill>
              </a:rPr>
              <a:t>Interprofession du Gruyère and Syndicat Interprofessionel du Gruyère filed an application under 15 U.S.C. § 1054 to register the term “gruyère” as a certification mark for cheese. </a:t>
            </a:r>
            <a:r>
              <a:rPr lang="en-US" sz="2000" i="1" dirty="0">
                <a:solidFill>
                  <a:schemeClr val="tx1"/>
                </a:solidFill>
                <a:hlinkClick r:id="rId2"/>
              </a:rPr>
              <a:t>Serial No. 86759759</a:t>
            </a:r>
            <a:r>
              <a:rPr lang="en-US" sz="2000" i="1" dirty="0">
                <a:solidFill>
                  <a:schemeClr val="tx1"/>
                </a:solidFill>
              </a:rPr>
              <a:t>. </a:t>
            </a:r>
          </a:p>
          <a:p>
            <a:pPr marL="114300" indent="0">
              <a:buNone/>
            </a:pPr>
            <a:endParaRPr lang="en-US" sz="800" b="1" dirty="0">
              <a:solidFill>
                <a:schemeClr val="tx1"/>
              </a:solidFill>
            </a:endParaRPr>
          </a:p>
          <a:p>
            <a:pPr marL="114300" indent="0">
              <a:buNone/>
            </a:pPr>
            <a:r>
              <a:rPr lang="en-US" sz="2000" b="1" dirty="0">
                <a:solidFill>
                  <a:schemeClr val="tx1"/>
                </a:solidFill>
              </a:rPr>
              <a:t>August 5, 2020 </a:t>
            </a:r>
            <a:r>
              <a:rPr lang="en-US" sz="2000" dirty="0">
                <a:solidFill>
                  <a:schemeClr val="tx1"/>
                </a:solidFill>
              </a:rPr>
              <a:t>– The U.S. PTO Trademark Trial and Appeal Board concluded that “purchasers and consumers of cheese understand the term ‘gruyere’ as a designation that primarily refers to a category within the genus of cheese that can come from anywhere.” </a:t>
            </a:r>
            <a:r>
              <a:rPr lang="en-US" sz="2000" i="1" dirty="0">
                <a:solidFill>
                  <a:schemeClr val="tx1"/>
                </a:solidFill>
                <a:hlinkClick r:id="rId3"/>
              </a:rPr>
              <a:t>Proceeding No. 91232427</a:t>
            </a:r>
            <a:r>
              <a:rPr lang="en-US" sz="2000" i="1" dirty="0">
                <a:solidFill>
                  <a:schemeClr val="tx1"/>
                </a:solidFill>
              </a:rPr>
              <a:t>.</a:t>
            </a:r>
          </a:p>
          <a:p>
            <a:pPr marL="114300" indent="0">
              <a:buNone/>
            </a:pPr>
            <a:endParaRPr lang="en-US" sz="800" i="1" dirty="0">
              <a:solidFill>
                <a:schemeClr val="tx1"/>
              </a:solidFill>
            </a:endParaRPr>
          </a:p>
          <a:p>
            <a:pPr marL="114300" indent="0">
              <a:buNone/>
            </a:pPr>
            <a:r>
              <a:rPr lang="en-US" sz="2000" b="1" dirty="0">
                <a:solidFill>
                  <a:schemeClr val="tx1"/>
                </a:solidFill>
              </a:rPr>
              <a:t>October 6, 2020 - </a:t>
            </a:r>
            <a:r>
              <a:rPr lang="en-US" sz="2000" dirty="0">
                <a:solidFill>
                  <a:schemeClr val="tx1"/>
                </a:solidFill>
              </a:rPr>
              <a:t>Interprofession du Gruyère and Syndicat Interprofessionel du Gruyère appealed the USPTO decision before the U.S. District Court for the Eastern District of Virginia. </a:t>
            </a:r>
            <a:r>
              <a:rPr lang="en-US" sz="2000" i="1" dirty="0">
                <a:solidFill>
                  <a:schemeClr val="tx1"/>
                </a:solidFill>
              </a:rPr>
              <a:t>Interprofession du gruyère, et al. v. International Dairy Foods Opposition, et al., </a:t>
            </a:r>
            <a:r>
              <a:rPr lang="en-US" sz="2000" dirty="0">
                <a:solidFill>
                  <a:schemeClr val="tx1"/>
                </a:solidFill>
              </a:rPr>
              <a:t>No. 1:20-cv-1174.</a:t>
            </a:r>
          </a:p>
          <a:p>
            <a:pPr marL="114300" indent="0">
              <a:buNone/>
            </a:pPr>
            <a:endParaRPr lang="en-US" sz="800" dirty="0">
              <a:solidFill>
                <a:schemeClr val="tx1"/>
              </a:solidFill>
            </a:endParaRPr>
          </a:p>
          <a:p>
            <a:pPr marL="114300" indent="0">
              <a:buNone/>
            </a:pPr>
            <a:r>
              <a:rPr lang="en-US" sz="2000" b="1" dirty="0">
                <a:solidFill>
                  <a:schemeClr val="tx1"/>
                </a:solidFill>
              </a:rPr>
              <a:t>December 15, 2021 – </a:t>
            </a:r>
            <a:r>
              <a:rPr lang="en-US" sz="2000" dirty="0">
                <a:solidFill>
                  <a:schemeClr val="tx1"/>
                </a:solidFill>
              </a:rPr>
              <a:t>The U.S. District Court dismissed Plaintiffs’ claims. </a:t>
            </a:r>
          </a:p>
          <a:p>
            <a:pPr marL="114300" indent="0">
              <a:buNone/>
            </a:pPr>
            <a:endParaRPr lang="en-US" sz="800" dirty="0">
              <a:solidFill>
                <a:schemeClr val="tx1"/>
              </a:solidFill>
            </a:endParaRPr>
          </a:p>
          <a:p>
            <a:pPr marL="114300" indent="0">
              <a:buNone/>
            </a:pPr>
            <a:r>
              <a:rPr lang="en-US" sz="2000" b="1" dirty="0">
                <a:solidFill>
                  <a:schemeClr val="tx1"/>
                </a:solidFill>
              </a:rPr>
              <a:t>January 7, 2022 – </a:t>
            </a:r>
            <a:r>
              <a:rPr lang="en-US" sz="2000" dirty="0">
                <a:solidFill>
                  <a:schemeClr val="tx1"/>
                </a:solidFill>
              </a:rPr>
              <a:t>Appeal filed with the U.S. Court of Appeals for the Fourth Circuit, No. 22-1041</a:t>
            </a:r>
            <a:endParaRPr lang="en-US" sz="2000" b="1" dirty="0">
              <a:solidFill>
                <a:schemeClr val="tx1"/>
              </a:solidFill>
            </a:endParaRPr>
          </a:p>
          <a:p>
            <a:pPr marL="114300" indent="0">
              <a:buNone/>
            </a:pPr>
            <a:endParaRPr lang="en-US" sz="2000" i="1" dirty="0">
              <a:solidFill>
                <a:schemeClr val="tx1"/>
              </a:solidFill>
            </a:endParaRPr>
          </a:p>
          <a:p>
            <a:pPr marL="114300" indent="0">
              <a:buNone/>
            </a:pPr>
            <a:endParaRPr lang="en-US" sz="2000" dirty="0">
              <a:solidFill>
                <a:schemeClr val="tx1"/>
              </a:solidFill>
            </a:endParaRPr>
          </a:p>
        </p:txBody>
      </p:sp>
    </p:spTree>
    <p:extLst>
      <p:ext uri="{BB962C8B-B14F-4D97-AF65-F5344CB8AC3E}">
        <p14:creationId xmlns:p14="http://schemas.microsoft.com/office/powerpoint/2010/main" val="2769009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E913D-BE34-624B-9FC0-AA9BBFFDC866}"/>
              </a:ext>
            </a:extLst>
          </p:cNvPr>
          <p:cNvSpPr>
            <a:spLocks noGrp="1"/>
          </p:cNvSpPr>
          <p:nvPr>
            <p:ph type="title"/>
          </p:nvPr>
        </p:nvSpPr>
        <p:spPr>
          <a:xfrm>
            <a:off x="433137" y="805837"/>
            <a:ext cx="10920663" cy="1325563"/>
          </a:xfrm>
        </p:spPr>
        <p:txBody>
          <a:bodyPr/>
          <a:lstStyle/>
          <a:p>
            <a:r>
              <a:rPr lang="en-US" sz="4000" b="1" dirty="0">
                <a:latin typeface="Calibri" panose="020F0502020204030204" pitchFamily="34" charset="0"/>
                <a:cs typeface="Calibri" panose="020F0502020204030204" pitchFamily="34" charset="0"/>
              </a:rPr>
              <a:t>EU GI Protection in Preferential Trade Agreements</a:t>
            </a:r>
          </a:p>
        </p:txBody>
      </p:sp>
      <p:sp>
        <p:nvSpPr>
          <p:cNvPr id="3" name="Espace réservé du texte 2">
            <a:extLst>
              <a:ext uri="{FF2B5EF4-FFF2-40B4-BE49-F238E27FC236}">
                <a16:creationId xmlns:a16="http://schemas.microsoft.com/office/drawing/2014/main" id="{8B3578AA-82A4-A145-848B-BF76CABB7A25}"/>
              </a:ext>
            </a:extLst>
          </p:cNvPr>
          <p:cNvSpPr>
            <a:spLocks noGrp="1"/>
          </p:cNvSpPr>
          <p:nvPr>
            <p:ph type="body" idx="1"/>
          </p:nvPr>
        </p:nvSpPr>
        <p:spPr>
          <a:xfrm>
            <a:off x="433137" y="1708809"/>
            <a:ext cx="10718131" cy="5062694"/>
          </a:xfrm>
        </p:spPr>
        <p:txBody>
          <a:bodyPr/>
          <a:lstStyle/>
          <a:p>
            <a:r>
              <a:rPr lang="en-US" sz="2000" dirty="0">
                <a:solidFill>
                  <a:schemeClr val="tx1"/>
                </a:solidFill>
              </a:rPr>
              <a:t>The U.S. is concerned with the EU trying to extend recognition of its GI protection system in other countries through bilateral agreements and repossess the use of common names, with the likely result that future sales of U.S. exported products using common names would be restricted in other countries. Ex: the </a:t>
            </a:r>
            <a:r>
              <a:rPr lang="en-US" sz="2000" dirty="0">
                <a:solidFill>
                  <a:schemeClr val="tx1"/>
                </a:solidFill>
                <a:hlinkClick r:id="rId2"/>
              </a:rPr>
              <a:t>EU-Canada Comprehensive Economic and Trade Agreement (CETA)</a:t>
            </a:r>
            <a:endParaRPr lang="en-US" sz="2000" dirty="0">
              <a:solidFill>
                <a:schemeClr val="tx1"/>
              </a:solidFill>
            </a:endParaRPr>
          </a:p>
          <a:p>
            <a:pPr marL="114300" indent="0">
              <a:buNone/>
            </a:pPr>
            <a:endParaRPr lang="en-US" sz="800" dirty="0">
              <a:solidFill>
                <a:schemeClr val="tx1"/>
              </a:solidFill>
            </a:endParaRPr>
          </a:p>
          <a:p>
            <a:pPr lvl="1"/>
            <a:r>
              <a:rPr lang="en-US" sz="2000" dirty="0">
                <a:solidFill>
                  <a:schemeClr val="tx1"/>
                </a:solidFill>
              </a:rPr>
              <a:t>The U.S. argued that such agreement between the EU and Canada would jeopardize the U.S. national interest and would affect trade relationships between Canada and the U.S., both of which are signatories to the North American Free Trade Agreement (NAFTA).</a:t>
            </a:r>
          </a:p>
          <a:p>
            <a:pPr marL="571500" lvl="1" indent="0">
              <a:buNone/>
            </a:pPr>
            <a:endParaRPr lang="en-US" sz="800" dirty="0">
              <a:solidFill>
                <a:schemeClr val="tx1"/>
              </a:solidFill>
            </a:endParaRPr>
          </a:p>
          <a:p>
            <a:pPr lvl="1"/>
            <a:r>
              <a:rPr lang="en-US" sz="2000" dirty="0">
                <a:solidFill>
                  <a:schemeClr val="tx1"/>
                </a:solidFill>
              </a:rPr>
              <a:t>The EU and Canada signed the agreement on October 30, 2016; Canada recognized 143 GIs and agreed to their protection, including product names that are considered generic terms in the U.S., such as asiago, feta, fontina and gorgonzola </a:t>
            </a:r>
          </a:p>
          <a:p>
            <a:pPr marL="571500" lvl="1" indent="0">
              <a:buNone/>
            </a:pPr>
            <a:endParaRPr lang="en-US" sz="800" dirty="0">
              <a:solidFill>
                <a:schemeClr val="tx1"/>
              </a:solidFill>
            </a:endParaRPr>
          </a:p>
          <a:p>
            <a:pPr lvl="1"/>
            <a:r>
              <a:rPr lang="en-US" sz="2000" dirty="0">
                <a:solidFill>
                  <a:schemeClr val="tx1"/>
                </a:solidFill>
              </a:rPr>
              <a:t>USDA reported that, under the agreement, “Canadian GI coverage expands beyond existing protections for wine and spirits to a broad range of agricultural products including cheeses, meats, and olives. </a:t>
            </a:r>
            <a:r>
              <a:rPr lang="en-US" sz="2000" b="1" dirty="0">
                <a:solidFill>
                  <a:schemeClr val="tx1"/>
                </a:solidFill>
              </a:rPr>
              <a:t>Such provisions can limit U.S. market access in Canada for a number of these products.</a:t>
            </a:r>
            <a:r>
              <a:rPr lang="en-US" sz="2000" dirty="0">
                <a:solidFill>
                  <a:schemeClr val="tx1"/>
                </a:solidFill>
              </a:rPr>
              <a:t>” </a:t>
            </a:r>
            <a:r>
              <a:rPr lang="en-US" sz="1600" dirty="0">
                <a:solidFill>
                  <a:schemeClr val="tx1"/>
                </a:solidFill>
              </a:rPr>
              <a:t>Source: USDA Foreign Agricultural Service (FAS) Report, </a:t>
            </a:r>
            <a:r>
              <a:rPr lang="en-US" sz="1600" dirty="0">
                <a:solidFill>
                  <a:schemeClr val="tx1"/>
                </a:solidFill>
                <a:hlinkClick r:id="rId3"/>
              </a:rPr>
              <a:t>United States-Canada Agricultural Trade Implications of Canada-EU CETA</a:t>
            </a:r>
            <a:r>
              <a:rPr lang="en-US" sz="1600" dirty="0">
                <a:solidFill>
                  <a:schemeClr val="tx1"/>
                </a:solidFill>
              </a:rPr>
              <a:t> (2017)</a:t>
            </a:r>
            <a:endParaRPr lang="en-US" sz="2000" dirty="0">
              <a:solidFill>
                <a:schemeClr val="tx1"/>
              </a:solidFill>
            </a:endParaRPr>
          </a:p>
          <a:p>
            <a:pPr lvl="1"/>
            <a:endParaRPr lang="en-US" sz="2000" dirty="0">
              <a:solidFill>
                <a:schemeClr val="tx1"/>
              </a:solidFill>
            </a:endParaRPr>
          </a:p>
          <a:p>
            <a:pPr marL="114300" indent="0">
              <a:buNone/>
            </a:pPr>
            <a:endParaRPr lang="en-US" sz="2400" dirty="0">
              <a:solidFill>
                <a:schemeClr val="tx1"/>
              </a:solidFill>
            </a:endParaRPr>
          </a:p>
          <a:p>
            <a:pPr marL="114300" indent="0">
              <a:buNone/>
            </a:pPr>
            <a:endParaRPr lang="en-US" sz="2000" i="1" dirty="0">
              <a:solidFill>
                <a:schemeClr val="tx1"/>
              </a:solidFill>
            </a:endParaRPr>
          </a:p>
          <a:p>
            <a:pPr marL="114300" indent="0">
              <a:buNone/>
            </a:pPr>
            <a:endParaRPr lang="en-US" sz="2000" dirty="0">
              <a:solidFill>
                <a:schemeClr val="tx1"/>
              </a:solidFill>
            </a:endParaRPr>
          </a:p>
        </p:txBody>
      </p:sp>
    </p:spTree>
    <p:extLst>
      <p:ext uri="{BB962C8B-B14F-4D97-AF65-F5344CB8AC3E}">
        <p14:creationId xmlns:p14="http://schemas.microsoft.com/office/powerpoint/2010/main" val="3451162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E913D-BE34-624B-9FC0-AA9BBFFDC866}"/>
              </a:ext>
            </a:extLst>
          </p:cNvPr>
          <p:cNvSpPr>
            <a:spLocks noGrp="1"/>
          </p:cNvSpPr>
          <p:nvPr>
            <p:ph type="title"/>
          </p:nvPr>
        </p:nvSpPr>
        <p:spPr>
          <a:xfrm>
            <a:off x="300789" y="853964"/>
            <a:ext cx="10956758" cy="1325563"/>
          </a:xfrm>
        </p:spPr>
        <p:txBody>
          <a:bodyPr/>
          <a:lstStyle/>
          <a:p>
            <a:r>
              <a:rPr lang="en-US" sz="4000" b="1" dirty="0">
                <a:latin typeface="Calibri" panose="020F0502020204030204" pitchFamily="34" charset="0"/>
                <a:cs typeface="Calibri" panose="020F0502020204030204" pitchFamily="34" charset="0"/>
              </a:rPr>
              <a:t>USMCA – Heightened Protection for Generic Terms</a:t>
            </a:r>
          </a:p>
        </p:txBody>
      </p:sp>
      <p:sp>
        <p:nvSpPr>
          <p:cNvPr id="3" name="Espace réservé du texte 2">
            <a:extLst>
              <a:ext uri="{FF2B5EF4-FFF2-40B4-BE49-F238E27FC236}">
                <a16:creationId xmlns:a16="http://schemas.microsoft.com/office/drawing/2014/main" id="{8B3578AA-82A4-A145-848B-BF76CABB7A25}"/>
              </a:ext>
            </a:extLst>
          </p:cNvPr>
          <p:cNvSpPr>
            <a:spLocks noGrp="1"/>
          </p:cNvSpPr>
          <p:nvPr>
            <p:ph type="body" idx="1"/>
          </p:nvPr>
        </p:nvSpPr>
        <p:spPr>
          <a:xfrm>
            <a:off x="397042" y="1742302"/>
            <a:ext cx="10860505" cy="4880920"/>
          </a:xfrm>
        </p:spPr>
        <p:txBody>
          <a:bodyPr/>
          <a:lstStyle/>
          <a:p>
            <a:pPr marL="114300" indent="0" algn="just">
              <a:buNone/>
            </a:pPr>
            <a:r>
              <a:rPr lang="en-US" sz="2000" b="1" dirty="0">
                <a:solidFill>
                  <a:schemeClr val="tx1"/>
                </a:solidFill>
              </a:rPr>
              <a:t>The U.S.-Mexico-Canada Agreement (USMCA) Article 20.29-35</a:t>
            </a:r>
          </a:p>
          <a:p>
            <a:pPr algn="just"/>
            <a:r>
              <a:rPr lang="en-US" sz="2000" b="1" dirty="0">
                <a:solidFill>
                  <a:schemeClr val="tx1"/>
                </a:solidFill>
              </a:rPr>
              <a:t>Art. 20.29 </a:t>
            </a:r>
            <a:r>
              <a:rPr lang="en-US" sz="2000" dirty="0">
                <a:solidFill>
                  <a:schemeClr val="tx1"/>
                </a:solidFill>
              </a:rPr>
              <a:t>recognizes that GIs may be protected through a trademark system, specifically crafted regulations (</a:t>
            </a:r>
            <a:r>
              <a:rPr lang="en-US" sz="2000" i="1" dirty="0">
                <a:solidFill>
                  <a:schemeClr val="tx1"/>
                </a:solidFill>
              </a:rPr>
              <a:t>sui generis</a:t>
            </a:r>
            <a:r>
              <a:rPr lang="en-US" sz="2000" dirty="0">
                <a:solidFill>
                  <a:schemeClr val="tx1"/>
                </a:solidFill>
              </a:rPr>
              <a:t> system) or other legal means.</a:t>
            </a:r>
          </a:p>
          <a:p>
            <a:pPr algn="just"/>
            <a:r>
              <a:rPr lang="en-US" sz="2000" b="1" dirty="0">
                <a:solidFill>
                  <a:schemeClr val="tx1"/>
                </a:solidFill>
              </a:rPr>
              <a:t>Art. 20.30 </a:t>
            </a:r>
            <a:r>
              <a:rPr lang="en-US" sz="2000" dirty="0">
                <a:solidFill>
                  <a:schemeClr val="tx1"/>
                </a:solidFill>
              </a:rPr>
              <a:t>outlines how each party should process applications for GIs and spells out administrative requirements that parties must follow when applying for protection or petitioning for recognition. </a:t>
            </a:r>
          </a:p>
          <a:p>
            <a:pPr algn="just"/>
            <a:r>
              <a:rPr lang="en-US" sz="2000" b="1" dirty="0">
                <a:solidFill>
                  <a:schemeClr val="tx1"/>
                </a:solidFill>
              </a:rPr>
              <a:t>Art. 20.31 </a:t>
            </a:r>
            <a:r>
              <a:rPr lang="en-US" sz="2000" dirty="0">
                <a:solidFill>
                  <a:schemeClr val="tx1"/>
                </a:solidFill>
              </a:rPr>
              <a:t>provides that if a party protects or recognizes GIs through the procedures outlined in Art. 20.30, then </a:t>
            </a:r>
            <a:r>
              <a:rPr lang="en-US" sz="2000" b="1" dirty="0">
                <a:solidFill>
                  <a:schemeClr val="tx1"/>
                </a:solidFill>
              </a:rPr>
              <a:t>the party must provide interested parties with the legal means to oppose or refuse GI applications</a:t>
            </a:r>
            <a:r>
              <a:rPr lang="en-US" sz="2000" dirty="0">
                <a:solidFill>
                  <a:schemeClr val="tx1"/>
                </a:solidFill>
              </a:rPr>
              <a:t>. It also provides for three grounds of opposition: </a:t>
            </a:r>
          </a:p>
          <a:p>
            <a:pPr lvl="1" algn="just"/>
            <a:r>
              <a:rPr lang="en-US" sz="2000" dirty="0">
                <a:solidFill>
                  <a:schemeClr val="tx1"/>
                </a:solidFill>
              </a:rPr>
              <a:t>Likeliness to cause confusion with a pre-existing good faith application for a trademark that has already been filed</a:t>
            </a:r>
          </a:p>
          <a:p>
            <a:pPr lvl="1" algn="just"/>
            <a:r>
              <a:rPr lang="en-US" sz="2000" dirty="0">
                <a:solidFill>
                  <a:schemeClr val="tx1"/>
                </a:solidFill>
              </a:rPr>
              <a:t>Likeliness to cause confusion with a pre-existing trademark</a:t>
            </a:r>
          </a:p>
          <a:p>
            <a:pPr lvl="1" algn="just"/>
            <a:r>
              <a:rPr lang="en-US" sz="2000" b="1" dirty="0">
                <a:solidFill>
                  <a:srgbClr val="FF0000"/>
                </a:solidFill>
              </a:rPr>
              <a:t>The term for the good is common language for the good in the territory of the party. </a:t>
            </a:r>
          </a:p>
          <a:p>
            <a:pPr algn="just"/>
            <a:r>
              <a:rPr lang="en-US" sz="2000" dirty="0">
                <a:solidFill>
                  <a:schemeClr val="tx1"/>
                </a:solidFill>
              </a:rPr>
              <a:t>A party is not required to apply Art. 20.31 to GIs identifying wines and spirits. </a:t>
            </a:r>
          </a:p>
          <a:p>
            <a:pPr lvl="1" algn="just"/>
            <a:endParaRPr lang="en-US" sz="2000" dirty="0">
              <a:solidFill>
                <a:schemeClr val="tx1"/>
              </a:solidFill>
            </a:endParaRPr>
          </a:p>
          <a:p>
            <a:pPr marL="114300" indent="0">
              <a:buNone/>
            </a:pPr>
            <a:endParaRPr lang="en-US" sz="2000" dirty="0">
              <a:solidFill>
                <a:schemeClr val="tx1"/>
              </a:solidFill>
            </a:endParaRPr>
          </a:p>
        </p:txBody>
      </p:sp>
    </p:spTree>
    <p:extLst>
      <p:ext uri="{BB962C8B-B14F-4D97-AF65-F5344CB8AC3E}">
        <p14:creationId xmlns:p14="http://schemas.microsoft.com/office/powerpoint/2010/main" val="2020414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E913D-BE34-624B-9FC0-AA9BBFFDC866}"/>
              </a:ext>
            </a:extLst>
          </p:cNvPr>
          <p:cNvSpPr>
            <a:spLocks noGrp="1"/>
          </p:cNvSpPr>
          <p:nvPr>
            <p:ph type="title"/>
          </p:nvPr>
        </p:nvSpPr>
        <p:spPr>
          <a:xfrm>
            <a:off x="300789" y="853964"/>
            <a:ext cx="10956758" cy="1325563"/>
          </a:xfrm>
        </p:spPr>
        <p:txBody>
          <a:bodyPr/>
          <a:lstStyle/>
          <a:p>
            <a:r>
              <a:rPr lang="en-US" sz="4000" b="1" dirty="0">
                <a:latin typeface="Calibri" panose="020F0502020204030204" pitchFamily="34" charset="0"/>
                <a:cs typeface="Calibri" panose="020F0502020204030204" pitchFamily="34" charset="0"/>
              </a:rPr>
              <a:t>USMCA – Heightened Protection for Generic Terms</a:t>
            </a:r>
          </a:p>
        </p:txBody>
      </p:sp>
      <p:sp>
        <p:nvSpPr>
          <p:cNvPr id="3" name="Espace réservé du texte 2">
            <a:extLst>
              <a:ext uri="{FF2B5EF4-FFF2-40B4-BE49-F238E27FC236}">
                <a16:creationId xmlns:a16="http://schemas.microsoft.com/office/drawing/2014/main" id="{8B3578AA-82A4-A145-848B-BF76CABB7A25}"/>
              </a:ext>
            </a:extLst>
          </p:cNvPr>
          <p:cNvSpPr>
            <a:spLocks noGrp="1"/>
          </p:cNvSpPr>
          <p:nvPr>
            <p:ph type="body" idx="1"/>
          </p:nvPr>
        </p:nvSpPr>
        <p:spPr>
          <a:xfrm>
            <a:off x="397042" y="1841156"/>
            <a:ext cx="10860505" cy="4880920"/>
          </a:xfrm>
        </p:spPr>
        <p:txBody>
          <a:bodyPr/>
          <a:lstStyle/>
          <a:p>
            <a:pPr algn="just"/>
            <a:r>
              <a:rPr lang="en-US" sz="2000" b="1" dirty="0">
                <a:solidFill>
                  <a:schemeClr val="tx1"/>
                </a:solidFill>
              </a:rPr>
              <a:t>Art. 20.32 </a:t>
            </a:r>
            <a:r>
              <a:rPr lang="en-US" sz="2000" dirty="0">
                <a:solidFill>
                  <a:schemeClr val="tx1"/>
                </a:solidFill>
              </a:rPr>
              <a:t>sets out guidelines for determining whether a term is customary in the common language and allows the party’s authorities to </a:t>
            </a:r>
            <a:r>
              <a:rPr lang="en-US" sz="2000" b="1" dirty="0">
                <a:solidFill>
                  <a:srgbClr val="FF0000"/>
                </a:solidFill>
              </a:rPr>
              <a:t>consider how consumers understand the term in the territory of that party</a:t>
            </a:r>
            <a:r>
              <a:rPr lang="en-US" sz="2000" dirty="0">
                <a:solidFill>
                  <a:schemeClr val="tx1"/>
                </a:solidFill>
              </a:rPr>
              <a:t>:</a:t>
            </a:r>
          </a:p>
          <a:p>
            <a:pPr lvl="1" algn="just"/>
            <a:r>
              <a:rPr lang="en-US" sz="2000" dirty="0">
                <a:solidFill>
                  <a:schemeClr val="tx1"/>
                </a:solidFill>
              </a:rPr>
              <a:t>Whether competent sources, such as dictionaries, newspapers, and relevant websites, commonly refer to the good by the term;</a:t>
            </a:r>
          </a:p>
          <a:p>
            <a:pPr lvl="1" algn="just"/>
            <a:r>
              <a:rPr lang="en-US" sz="2000" dirty="0">
                <a:solidFill>
                  <a:schemeClr val="tx1"/>
                </a:solidFill>
              </a:rPr>
              <a:t>How the good referenced by the term is marketed and used in trade;</a:t>
            </a:r>
          </a:p>
          <a:p>
            <a:pPr lvl="1" algn="just"/>
            <a:r>
              <a:rPr lang="en-US" sz="2000" dirty="0">
                <a:solidFill>
                  <a:schemeClr val="tx1"/>
                </a:solidFill>
              </a:rPr>
              <a:t>Whether the term for the good is used in relevant international standards recognized by the parties, ex: Codex Alimentarius;</a:t>
            </a:r>
          </a:p>
          <a:p>
            <a:pPr lvl="1" algn="just"/>
            <a:r>
              <a:rPr lang="en-US" sz="2000" dirty="0">
                <a:solidFill>
                  <a:schemeClr val="tx1"/>
                </a:solidFill>
              </a:rPr>
              <a:t>Whether the good referenced by the term is imported in significant quantities.</a:t>
            </a:r>
          </a:p>
          <a:p>
            <a:pPr algn="just"/>
            <a:r>
              <a:rPr lang="en-US" sz="2000" b="1" dirty="0">
                <a:solidFill>
                  <a:schemeClr val="tx1"/>
                </a:solidFill>
              </a:rPr>
              <a:t>Art. 20.35</a:t>
            </a:r>
            <a:r>
              <a:rPr lang="en-US" sz="2000" dirty="0">
                <a:solidFill>
                  <a:schemeClr val="tx1"/>
                </a:solidFill>
              </a:rPr>
              <a:t> specifies the requirements for administrative procedures when a party to the USMCA recognizes or protects a GI pursuant to an international agreements. </a:t>
            </a:r>
          </a:p>
          <a:p>
            <a:pPr lvl="1" algn="just"/>
            <a:r>
              <a:rPr lang="en-US" sz="2000" dirty="0">
                <a:solidFill>
                  <a:schemeClr val="tx1"/>
                </a:solidFill>
              </a:rPr>
              <a:t>The administrative procedures in international agreements must be similar to the ones listed in Art. 20.30 and Art. 20.31-1 and 2. </a:t>
            </a:r>
          </a:p>
          <a:p>
            <a:pPr lvl="1" algn="just"/>
            <a:r>
              <a:rPr lang="en-US" sz="2000" dirty="0">
                <a:solidFill>
                  <a:schemeClr val="tx1"/>
                </a:solidFill>
              </a:rPr>
              <a:t>Art. 20.35 does not apply to GIs that have already been granted protection in international agreements ratified prior to the date of ratification of this agreement. </a:t>
            </a:r>
          </a:p>
          <a:p>
            <a:pPr lvl="1" algn="just"/>
            <a:endParaRPr lang="en-US" sz="2000" dirty="0">
              <a:solidFill>
                <a:schemeClr val="tx1"/>
              </a:solidFill>
            </a:endParaRPr>
          </a:p>
          <a:p>
            <a:pPr marL="114300" indent="0">
              <a:buNone/>
            </a:pPr>
            <a:endParaRPr lang="en-US" sz="2000" dirty="0">
              <a:solidFill>
                <a:schemeClr val="tx1"/>
              </a:solidFill>
            </a:endParaRPr>
          </a:p>
        </p:txBody>
      </p:sp>
    </p:spTree>
    <p:extLst>
      <p:ext uri="{BB962C8B-B14F-4D97-AF65-F5344CB8AC3E}">
        <p14:creationId xmlns:p14="http://schemas.microsoft.com/office/powerpoint/2010/main" val="1809447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E913D-BE34-624B-9FC0-AA9BBFFDC866}"/>
              </a:ext>
            </a:extLst>
          </p:cNvPr>
          <p:cNvSpPr>
            <a:spLocks noGrp="1"/>
          </p:cNvSpPr>
          <p:nvPr>
            <p:ph type="title"/>
          </p:nvPr>
        </p:nvSpPr>
        <p:spPr>
          <a:xfrm>
            <a:off x="300789" y="853964"/>
            <a:ext cx="10956758" cy="1325563"/>
          </a:xfrm>
        </p:spPr>
        <p:txBody>
          <a:bodyPr/>
          <a:lstStyle/>
          <a:p>
            <a:r>
              <a:rPr lang="en-US" sz="4000" b="1" dirty="0">
                <a:latin typeface="Calibri" panose="020F0502020204030204" pitchFamily="34" charset="0"/>
                <a:cs typeface="Calibri" panose="020F0502020204030204" pitchFamily="34" charset="0"/>
              </a:rPr>
              <a:t>USMCA – Heightened Protection for Generic Terms</a:t>
            </a:r>
          </a:p>
        </p:txBody>
      </p:sp>
      <p:sp>
        <p:nvSpPr>
          <p:cNvPr id="3" name="Espace réservé du texte 2">
            <a:extLst>
              <a:ext uri="{FF2B5EF4-FFF2-40B4-BE49-F238E27FC236}">
                <a16:creationId xmlns:a16="http://schemas.microsoft.com/office/drawing/2014/main" id="{8B3578AA-82A4-A145-848B-BF76CABB7A25}"/>
              </a:ext>
            </a:extLst>
          </p:cNvPr>
          <p:cNvSpPr>
            <a:spLocks noGrp="1"/>
          </p:cNvSpPr>
          <p:nvPr>
            <p:ph type="body" idx="1"/>
          </p:nvPr>
        </p:nvSpPr>
        <p:spPr>
          <a:xfrm>
            <a:off x="397042" y="1841156"/>
            <a:ext cx="10860505" cy="4880920"/>
          </a:xfrm>
        </p:spPr>
        <p:txBody>
          <a:bodyPr/>
          <a:lstStyle/>
          <a:p>
            <a:pPr marL="114300" indent="0" algn="just">
              <a:buNone/>
            </a:pPr>
            <a:r>
              <a:rPr lang="en-US" sz="2000" i="1" dirty="0">
                <a:solidFill>
                  <a:schemeClr val="tx1"/>
                </a:solidFill>
              </a:rPr>
              <a:t>“In recognition of their shared commitment to certainty and transparency in trade, the Parties recognize that the following terms are terms used in connection with cheeses from U.S. producers currently being marketed in Mexico. Mexico confirms that Mexican cheese producers also use these terms. </a:t>
            </a:r>
            <a:r>
              <a:rPr lang="en-US" sz="2000" b="1" i="1" dirty="0">
                <a:solidFill>
                  <a:schemeClr val="tx1"/>
                </a:solidFill>
              </a:rPr>
              <a:t>Mexico confirms that market access of U.S. products in Mexico is not restricted due to the mere use of these individual terms</a:t>
            </a:r>
            <a:r>
              <a:rPr lang="en-US" sz="2000" i="1" dirty="0">
                <a:solidFill>
                  <a:schemeClr val="tx1"/>
                </a:solidFill>
              </a:rPr>
              <a:t>.” </a:t>
            </a:r>
          </a:p>
          <a:p>
            <a:pPr marL="114300" indent="0" algn="just">
              <a:buNone/>
            </a:pPr>
            <a:r>
              <a:rPr lang="en-US" sz="1800" dirty="0">
                <a:solidFill>
                  <a:schemeClr val="tx1"/>
                </a:solidFill>
              </a:rPr>
              <a:t>	Blue		Colby		Emmentaler	Mozzarella	Swiss</a:t>
            </a:r>
          </a:p>
          <a:p>
            <a:pPr marL="114300" indent="0" algn="just">
              <a:buNone/>
            </a:pPr>
            <a:r>
              <a:rPr lang="en-US" sz="1800" dirty="0">
                <a:solidFill>
                  <a:schemeClr val="tx1"/>
                </a:solidFill>
              </a:rPr>
              <a:t>	Blue vein		Cottage		Emmenthal	Pecorino		Tomme</a:t>
            </a:r>
          </a:p>
          <a:p>
            <a:pPr marL="114300" indent="0" algn="just">
              <a:buNone/>
            </a:pPr>
            <a:r>
              <a:rPr lang="en-US" sz="1800" dirty="0">
                <a:solidFill>
                  <a:schemeClr val="tx1"/>
                </a:solidFill>
              </a:rPr>
              <a:t>	Brie		Coulommiers	Gouda		Pepper Jack	Tome</a:t>
            </a:r>
          </a:p>
          <a:p>
            <a:pPr marL="114300" indent="0" algn="just">
              <a:buNone/>
            </a:pPr>
            <a:r>
              <a:rPr lang="en-US" sz="1800" dirty="0">
                <a:solidFill>
                  <a:schemeClr val="tx1"/>
                </a:solidFill>
              </a:rPr>
              <a:t>	Burrata		Cream		Grana		Provolone	Toma</a:t>
            </a:r>
          </a:p>
          <a:p>
            <a:pPr marL="114300" indent="0" algn="just">
              <a:buNone/>
            </a:pPr>
            <a:r>
              <a:rPr lang="en-US" sz="1800" dirty="0">
                <a:solidFill>
                  <a:schemeClr val="tx1"/>
                </a:solidFill>
              </a:rPr>
              <a:t>	Camembert	Danbo		Havarti		Ricotta		Tilsiter</a:t>
            </a:r>
          </a:p>
          <a:p>
            <a:pPr marL="114300" indent="0" algn="just">
              <a:buNone/>
            </a:pPr>
            <a:r>
              <a:rPr lang="en-US" sz="1800" dirty="0">
                <a:solidFill>
                  <a:schemeClr val="tx1"/>
                </a:solidFill>
              </a:rPr>
              <a:t>	Cheddar		Edam		Mascarpone	Saint-Paulin</a:t>
            </a:r>
          </a:p>
          <a:p>
            <a:pPr marL="114300" indent="0" algn="just">
              <a:buNone/>
            </a:pPr>
            <a:r>
              <a:rPr lang="en-US" sz="1800" dirty="0">
                <a:solidFill>
                  <a:schemeClr val="tx1"/>
                </a:solidFill>
              </a:rPr>
              <a:t>	Chevre		Emmental	Monterey Jack	Samsø</a:t>
            </a:r>
          </a:p>
          <a:p>
            <a:pPr marL="114300" indent="0" algn="r">
              <a:buNone/>
            </a:pPr>
            <a:endParaRPr lang="en-US" sz="800" b="1" dirty="0">
              <a:solidFill>
                <a:srgbClr val="0563C1"/>
              </a:solidFill>
              <a:hlinkClick r:id="rId2">
                <a:extLst>
                  <a:ext uri="{A12FA001-AC4F-418D-AE19-62706E023703}">
                    <ahyp:hlinkClr xmlns:ahyp="http://schemas.microsoft.com/office/drawing/2018/hyperlinkcolor" val="tx"/>
                  </a:ext>
                </a:extLst>
              </a:hlinkClick>
            </a:endParaRPr>
          </a:p>
          <a:p>
            <a:pPr marL="114300" indent="0" algn="r">
              <a:buNone/>
            </a:pPr>
            <a:r>
              <a:rPr lang="en-US" sz="1600" b="1" dirty="0">
                <a:solidFill>
                  <a:srgbClr val="0563C1"/>
                </a:solidFill>
                <a:hlinkClick r:id="rId2">
                  <a:extLst>
                    <a:ext uri="{A12FA001-AC4F-418D-AE19-62706E023703}">
                      <ahyp:hlinkClr xmlns:ahyp="http://schemas.microsoft.com/office/drawing/2018/hyperlinkcolor" val="tx"/>
                    </a:ext>
                  </a:extLst>
                </a:hlinkClick>
              </a:rPr>
              <a:t>Side letter to the USMCA between the U.S. and Mexico discussing the use of cheese names</a:t>
            </a:r>
            <a:endParaRPr lang="en-US" sz="1600" b="1" dirty="0">
              <a:solidFill>
                <a:schemeClr val="tx1"/>
              </a:solidFill>
            </a:endParaRPr>
          </a:p>
          <a:p>
            <a:pPr marL="114300" indent="0" algn="just">
              <a:buNone/>
            </a:pPr>
            <a:endParaRPr lang="en-US" sz="800" b="1" i="1" dirty="0">
              <a:solidFill>
                <a:schemeClr val="tx1"/>
              </a:solidFill>
            </a:endParaRPr>
          </a:p>
          <a:p>
            <a:pPr lvl="1" algn="just"/>
            <a:endParaRPr lang="en-US" sz="2000" i="1" dirty="0">
              <a:solidFill>
                <a:schemeClr val="tx1"/>
              </a:solidFill>
            </a:endParaRPr>
          </a:p>
          <a:p>
            <a:pPr lvl="1" algn="just"/>
            <a:endParaRPr lang="en-US" sz="2000" i="1" dirty="0">
              <a:solidFill>
                <a:schemeClr val="tx1"/>
              </a:solidFill>
            </a:endParaRPr>
          </a:p>
          <a:p>
            <a:pPr marL="114300" indent="0">
              <a:buNone/>
            </a:pPr>
            <a:endParaRPr lang="en-US" sz="2000" dirty="0">
              <a:solidFill>
                <a:schemeClr val="tx1"/>
              </a:solidFill>
            </a:endParaRPr>
          </a:p>
        </p:txBody>
      </p:sp>
    </p:spTree>
    <p:extLst>
      <p:ext uri="{BB962C8B-B14F-4D97-AF65-F5344CB8AC3E}">
        <p14:creationId xmlns:p14="http://schemas.microsoft.com/office/powerpoint/2010/main" val="649069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E913D-BE34-624B-9FC0-AA9BBFFDC866}"/>
              </a:ext>
            </a:extLst>
          </p:cNvPr>
          <p:cNvSpPr>
            <a:spLocks noGrp="1"/>
          </p:cNvSpPr>
          <p:nvPr>
            <p:ph type="title"/>
          </p:nvPr>
        </p:nvSpPr>
        <p:spPr>
          <a:xfrm>
            <a:off x="838200" y="805837"/>
            <a:ext cx="10515600" cy="1325563"/>
          </a:xfrm>
        </p:spPr>
        <p:txBody>
          <a:bodyPr/>
          <a:lstStyle/>
          <a:p>
            <a:r>
              <a:rPr lang="en-US" sz="4000" b="1" dirty="0">
                <a:latin typeface="Calibri" panose="020F0502020204030204" pitchFamily="34" charset="0"/>
                <a:cs typeface="Calibri" panose="020F0502020204030204" pitchFamily="34" charset="0"/>
              </a:rPr>
              <a:t>Special 301 Report</a:t>
            </a:r>
          </a:p>
        </p:txBody>
      </p:sp>
      <p:sp>
        <p:nvSpPr>
          <p:cNvPr id="3" name="Espace réservé du texte 2">
            <a:extLst>
              <a:ext uri="{FF2B5EF4-FFF2-40B4-BE49-F238E27FC236}">
                <a16:creationId xmlns:a16="http://schemas.microsoft.com/office/drawing/2014/main" id="{8B3578AA-82A4-A145-848B-BF76CABB7A25}"/>
              </a:ext>
            </a:extLst>
          </p:cNvPr>
          <p:cNvSpPr>
            <a:spLocks noGrp="1"/>
          </p:cNvSpPr>
          <p:nvPr>
            <p:ph type="body" idx="1"/>
          </p:nvPr>
        </p:nvSpPr>
        <p:spPr>
          <a:xfrm>
            <a:off x="838200" y="1841156"/>
            <a:ext cx="10515600" cy="4596713"/>
          </a:xfrm>
        </p:spPr>
        <p:txBody>
          <a:bodyPr/>
          <a:lstStyle/>
          <a:p>
            <a:pPr marL="114300" indent="0" algn="just">
              <a:buNone/>
            </a:pPr>
            <a:r>
              <a:rPr lang="en-US" sz="2000" dirty="0">
                <a:solidFill>
                  <a:schemeClr val="tx1"/>
                </a:solidFill>
              </a:rPr>
              <a:t>Under Section 182 of the Trade Act of 1974, as amended, the Office of the United States Trade Representative (USTR) is required to conduct an annual review of the state of intellectual property (IP) protection and enforcement in U.S. trading partners. </a:t>
            </a:r>
          </a:p>
          <a:p>
            <a:pPr algn="just"/>
            <a:r>
              <a:rPr lang="en-US" sz="1800" dirty="0">
                <a:solidFill>
                  <a:schemeClr val="tx1"/>
                </a:solidFill>
              </a:rPr>
              <a:t>The purpose of </a:t>
            </a:r>
            <a:r>
              <a:rPr lang="en-US" sz="1800" dirty="0">
                <a:solidFill>
                  <a:schemeClr val="tx1"/>
                </a:solidFill>
                <a:hlinkClick r:id="rId2"/>
              </a:rPr>
              <a:t>Special 301 Report</a:t>
            </a:r>
            <a:r>
              <a:rPr lang="en-US" sz="1800" dirty="0">
                <a:solidFill>
                  <a:schemeClr val="tx1"/>
                </a:solidFill>
              </a:rPr>
              <a:t> is to identify U.S. trading partners that “deny adequate and effective IP protections of fair and equitable market access to U.S. persons who rely on IP protection.” Special 301 Report contains a section on geographical indications.</a:t>
            </a:r>
          </a:p>
          <a:p>
            <a:pPr algn="just"/>
            <a:endParaRPr lang="en-US" sz="800" dirty="0">
              <a:solidFill>
                <a:schemeClr val="tx1"/>
              </a:solidFill>
            </a:endParaRPr>
          </a:p>
          <a:p>
            <a:pPr marL="114300" indent="0" algn="just">
              <a:buNone/>
            </a:pPr>
            <a:r>
              <a:rPr lang="en-US" sz="2000" i="1" dirty="0">
                <a:solidFill>
                  <a:schemeClr val="tx1"/>
                </a:solidFill>
              </a:rPr>
              <a:t>“The United States is working intensively through bilateral and multilateral channels to advance U.S. market access interests in foreign markets and to ensure that geographical indications (GI)-related trade initiatives of the </a:t>
            </a:r>
            <a:r>
              <a:rPr lang="en-US" sz="2000" b="1" i="1" dirty="0">
                <a:solidFill>
                  <a:schemeClr val="tx1"/>
                </a:solidFill>
              </a:rPr>
              <a:t>European Union</a:t>
            </a:r>
            <a:r>
              <a:rPr lang="en-US" sz="2000" dirty="0">
                <a:solidFill>
                  <a:schemeClr val="tx1"/>
                </a:solidFill>
              </a:rPr>
              <a:t> </a:t>
            </a:r>
            <a:r>
              <a:rPr lang="en-US" sz="2000" i="1" dirty="0">
                <a:solidFill>
                  <a:schemeClr val="tx1"/>
                </a:solidFill>
              </a:rPr>
              <a:t>(EU), its Member States, like-minded countries, and international organization do not undercut such market access … The EU GI agenda remains highly concerning because it significantly undermines protection of trademarks held by U.S. producers and imposes barriers on market access for U.S.-made goods that rely on the use of common names, such as parmesan or feta.” </a:t>
            </a:r>
          </a:p>
          <a:p>
            <a:pPr marL="114300" indent="0" algn="r">
              <a:buNone/>
            </a:pPr>
            <a:r>
              <a:rPr lang="en-US" sz="1800" dirty="0">
                <a:solidFill>
                  <a:schemeClr val="tx1"/>
                </a:solidFill>
                <a:hlinkClick r:id="rId3"/>
              </a:rPr>
              <a:t>2022 Special 301 Report</a:t>
            </a:r>
            <a:endParaRPr lang="en-US" sz="1800" dirty="0">
              <a:solidFill>
                <a:schemeClr val="tx1"/>
              </a:solidFill>
            </a:endParaRPr>
          </a:p>
        </p:txBody>
      </p:sp>
    </p:spTree>
    <p:extLst>
      <p:ext uri="{BB962C8B-B14F-4D97-AF65-F5344CB8AC3E}">
        <p14:creationId xmlns:p14="http://schemas.microsoft.com/office/powerpoint/2010/main" val="3897182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9"/>
          <p:cNvSpPr txBox="1">
            <a:spLocks noGrp="1"/>
          </p:cNvSpPr>
          <p:nvPr>
            <p:ph type="ctrTitle"/>
          </p:nvPr>
        </p:nvSpPr>
        <p:spPr>
          <a:xfrm>
            <a:off x="1524000" y="1122363"/>
            <a:ext cx="9144000" cy="10398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E407C"/>
              </a:buClr>
              <a:buSzPts val="6000"/>
              <a:buFont typeface="Libre Franklin Thin"/>
              <a:buNone/>
            </a:pPr>
            <a:r>
              <a:rPr lang="en-US"/>
              <a:t>           Thank you!</a:t>
            </a:r>
            <a:endParaRPr/>
          </a:p>
        </p:txBody>
      </p:sp>
      <p:sp>
        <p:nvSpPr>
          <p:cNvPr id="263" name="Google Shape;263;p39"/>
          <p:cNvSpPr txBox="1">
            <a:spLocks noGrp="1"/>
          </p:cNvSpPr>
          <p:nvPr>
            <p:ph type="subTitle" idx="1"/>
          </p:nvPr>
        </p:nvSpPr>
        <p:spPr>
          <a:xfrm>
            <a:off x="3352801" y="2850642"/>
            <a:ext cx="4267200" cy="2977134"/>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rgbClr val="4B4B4B"/>
              </a:buClr>
              <a:buSzPts val="3220"/>
              <a:buNone/>
            </a:pPr>
            <a:r>
              <a:rPr lang="en-US" sz="3220" b="1"/>
              <a:t>Chloe J. Marie</a:t>
            </a:r>
            <a:endParaRPr lang="en-US"/>
          </a:p>
          <a:p>
            <a:pPr marL="0" lvl="0" indent="0" algn="l" rtl="0">
              <a:lnSpc>
                <a:spcPct val="70000"/>
              </a:lnSpc>
              <a:spcBef>
                <a:spcPts val="1000"/>
              </a:spcBef>
              <a:spcAft>
                <a:spcPts val="0"/>
              </a:spcAft>
              <a:buClr>
                <a:srgbClr val="4B4B4B"/>
              </a:buClr>
              <a:buSzPts val="2029"/>
              <a:buNone/>
            </a:pPr>
            <a:r>
              <a:rPr lang="en-US" sz="2029"/>
              <a:t>Research Specialist</a:t>
            </a:r>
            <a:endParaRPr lang="en-US"/>
          </a:p>
          <a:p>
            <a:pPr marL="0" lvl="0" indent="0" algn="l" rtl="0">
              <a:lnSpc>
                <a:spcPct val="70000"/>
              </a:lnSpc>
              <a:spcBef>
                <a:spcPts val="1000"/>
              </a:spcBef>
              <a:spcAft>
                <a:spcPts val="0"/>
              </a:spcAft>
              <a:buClr>
                <a:srgbClr val="4B4B4B"/>
              </a:buClr>
              <a:buSzPts val="2029"/>
              <a:buNone/>
            </a:pPr>
            <a:r>
              <a:rPr lang="en-US" sz="2029"/>
              <a:t>Center for Agricultural and Shale Law</a:t>
            </a:r>
            <a:endParaRPr/>
          </a:p>
          <a:p>
            <a:pPr marL="0" lvl="0" indent="0" algn="l" rtl="0">
              <a:lnSpc>
                <a:spcPct val="70000"/>
              </a:lnSpc>
              <a:spcBef>
                <a:spcPts val="1000"/>
              </a:spcBef>
              <a:spcAft>
                <a:spcPts val="0"/>
              </a:spcAft>
              <a:buClr>
                <a:srgbClr val="4B4B4B"/>
              </a:buClr>
              <a:buSzPts val="2029"/>
              <a:buNone/>
            </a:pPr>
            <a:r>
              <a:rPr lang="en-US" sz="2029"/>
              <a:t>Penn State Law</a:t>
            </a:r>
            <a:endParaRPr/>
          </a:p>
          <a:p>
            <a:pPr marL="0" lvl="0" indent="0" algn="l" rtl="0">
              <a:lnSpc>
                <a:spcPct val="70000"/>
              </a:lnSpc>
              <a:spcBef>
                <a:spcPts val="1000"/>
              </a:spcBef>
              <a:spcAft>
                <a:spcPts val="0"/>
              </a:spcAft>
              <a:buClr>
                <a:srgbClr val="4B4B4B"/>
              </a:buClr>
              <a:buSzPts val="2029"/>
              <a:buNone/>
            </a:pPr>
            <a:r>
              <a:rPr lang="en-US" sz="2029"/>
              <a:t>329 Innovation Boulevard, Suite 118</a:t>
            </a:r>
            <a:endParaRPr/>
          </a:p>
          <a:p>
            <a:pPr marL="0" lvl="0" indent="0" algn="l" rtl="0">
              <a:lnSpc>
                <a:spcPct val="70000"/>
              </a:lnSpc>
              <a:spcBef>
                <a:spcPts val="1000"/>
              </a:spcBef>
              <a:spcAft>
                <a:spcPts val="0"/>
              </a:spcAft>
              <a:buClr>
                <a:srgbClr val="4B4B4B"/>
              </a:buClr>
              <a:buSzPts val="2029"/>
              <a:buNone/>
            </a:pPr>
            <a:r>
              <a:rPr lang="en-US" sz="2029"/>
              <a:t>University Park, PA 16802 </a:t>
            </a:r>
            <a:endParaRPr/>
          </a:p>
          <a:p>
            <a:pPr marL="0" lvl="0" indent="0" algn="l" rtl="0">
              <a:lnSpc>
                <a:spcPct val="70000"/>
              </a:lnSpc>
              <a:spcBef>
                <a:spcPts val="1000"/>
              </a:spcBef>
              <a:spcAft>
                <a:spcPts val="0"/>
              </a:spcAft>
              <a:buClr>
                <a:srgbClr val="4B4B4B"/>
              </a:buClr>
              <a:buSzPts val="2029"/>
              <a:buNone/>
            </a:pPr>
            <a:r>
              <a:rPr lang="en-US" sz="2029"/>
              <a:t>(814) 863-3396</a:t>
            </a:r>
            <a:endParaRPr/>
          </a:p>
          <a:p>
            <a:pPr marL="0" lvl="0" indent="0" algn="l" rtl="0">
              <a:lnSpc>
                <a:spcPct val="70000"/>
              </a:lnSpc>
              <a:spcBef>
                <a:spcPts val="1000"/>
              </a:spcBef>
              <a:spcAft>
                <a:spcPts val="0"/>
              </a:spcAft>
              <a:buClr>
                <a:srgbClr val="4B4B4B"/>
              </a:buClr>
              <a:buSzPts val="2029"/>
              <a:buNone/>
            </a:pPr>
            <a:r>
              <a:rPr lang="en-US" sz="2029"/>
              <a:t>cjm445@psu.edu</a:t>
            </a:r>
            <a:endParaRPr/>
          </a:p>
          <a:p>
            <a:pPr marL="0" lvl="0" indent="0" algn="ctr" rtl="0">
              <a:lnSpc>
                <a:spcPct val="70000"/>
              </a:lnSpc>
              <a:spcBef>
                <a:spcPts val="1000"/>
              </a:spcBef>
              <a:spcAft>
                <a:spcPts val="0"/>
              </a:spcAft>
              <a:buClr>
                <a:srgbClr val="4B4B4B"/>
              </a:buClr>
              <a:buSzPts val="1680"/>
              <a:buNone/>
            </a:pPr>
            <a:endParaRPr sz="1679"/>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DBF897-3325-4442-AFAF-84A38AC3BA10}"/>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DF23C894-13FF-7843-9B41-72320F2B1D51}"/>
              </a:ext>
            </a:extLst>
          </p:cNvPr>
          <p:cNvSpPr>
            <a:spLocks noGrp="1"/>
          </p:cNvSpPr>
          <p:nvPr>
            <p:ph type="subTitle" idx="1"/>
          </p:nvPr>
        </p:nvSpPr>
        <p:spPr/>
        <p:txBody>
          <a:bodyPr/>
          <a:lstStyle/>
          <a:p>
            <a:endParaRPr lang="fr-FR"/>
          </a:p>
        </p:txBody>
      </p:sp>
      <p:pic>
        <p:nvPicPr>
          <p:cNvPr id="2050" name="Picture 2">
            <a:extLst>
              <a:ext uri="{FF2B5EF4-FFF2-40B4-BE49-F238E27FC236}">
                <a16:creationId xmlns:a16="http://schemas.microsoft.com/office/drawing/2014/main" id="{9054ADE0-9E63-9644-9DAA-CBFA6380E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803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10;&#10;Description générée automatiquement">
            <a:extLst>
              <a:ext uri="{FF2B5EF4-FFF2-40B4-BE49-F238E27FC236}">
                <a16:creationId xmlns:a16="http://schemas.microsoft.com/office/drawing/2014/main" id="{47D20D23-E66A-634C-AE1C-69EF5FEBE412}"/>
              </a:ext>
            </a:extLst>
          </p:cNvPr>
          <p:cNvPicPr>
            <a:picLocks noChangeAspect="1"/>
          </p:cNvPicPr>
          <p:nvPr/>
        </p:nvPicPr>
        <p:blipFill>
          <a:blip r:embed="rId2"/>
          <a:stretch>
            <a:fillRect/>
          </a:stretch>
        </p:blipFill>
        <p:spPr>
          <a:xfrm>
            <a:off x="6859797" y="2949903"/>
            <a:ext cx="5074467" cy="1418091"/>
          </a:xfrm>
          <a:prstGeom prst="rect">
            <a:avLst/>
          </a:prstGeom>
          <a:effectLst>
            <a:softEdge rad="42019"/>
          </a:effectLst>
        </p:spPr>
      </p:pic>
      <p:pic>
        <p:nvPicPr>
          <p:cNvPr id="11" name="Image 10" descr="Une image contenant texte&#10;&#10;Description générée automatiquement">
            <a:extLst>
              <a:ext uri="{FF2B5EF4-FFF2-40B4-BE49-F238E27FC236}">
                <a16:creationId xmlns:a16="http://schemas.microsoft.com/office/drawing/2014/main" id="{0394BD2C-A6B7-5D4C-8B6B-8143C91017BC}"/>
              </a:ext>
            </a:extLst>
          </p:cNvPr>
          <p:cNvPicPr>
            <a:picLocks noChangeAspect="1"/>
          </p:cNvPicPr>
          <p:nvPr/>
        </p:nvPicPr>
        <p:blipFill>
          <a:blip r:embed="rId3"/>
          <a:stretch>
            <a:fillRect/>
          </a:stretch>
        </p:blipFill>
        <p:spPr>
          <a:xfrm>
            <a:off x="6096000" y="1237192"/>
            <a:ext cx="5088853" cy="1484221"/>
          </a:xfrm>
          <a:prstGeom prst="rect">
            <a:avLst/>
          </a:prstGeom>
          <a:noFill/>
          <a:ln w="9525" cap="flat" cmpd="sng" algn="ctr">
            <a:solidFill>
              <a:schemeClr val="accent3"/>
            </a:solidFill>
            <a:prstDash val="solid"/>
            <a:round/>
            <a:headEnd type="none" w="med" len="med"/>
            <a:tailEnd type="none" w="med" len="med"/>
          </a:ln>
          <a:effectLst>
            <a:softEdge rad="38100"/>
          </a:effectLst>
        </p:spPr>
        <p:style>
          <a:lnRef idx="0">
            <a:scrgbClr r="0" g="0" b="0"/>
          </a:lnRef>
          <a:fillRef idx="0">
            <a:scrgbClr r="0" g="0" b="0"/>
          </a:fillRef>
          <a:effectRef idx="0">
            <a:scrgbClr r="0" g="0" b="0"/>
          </a:effectRef>
          <a:fontRef idx="minor">
            <a:schemeClr val="accent3"/>
          </a:fontRef>
        </p:style>
      </p:pic>
      <p:pic>
        <p:nvPicPr>
          <p:cNvPr id="3" name="Image 2">
            <a:extLst>
              <a:ext uri="{FF2B5EF4-FFF2-40B4-BE49-F238E27FC236}">
                <a16:creationId xmlns:a16="http://schemas.microsoft.com/office/drawing/2014/main" id="{8D7D6D9D-9E59-C340-927D-4484A381692D}"/>
              </a:ext>
            </a:extLst>
          </p:cNvPr>
          <p:cNvPicPr>
            <a:picLocks noChangeAspect="1"/>
          </p:cNvPicPr>
          <p:nvPr/>
        </p:nvPicPr>
        <p:blipFill>
          <a:blip r:embed="rId4"/>
          <a:stretch>
            <a:fillRect/>
          </a:stretch>
        </p:blipFill>
        <p:spPr>
          <a:xfrm>
            <a:off x="463290" y="1407695"/>
            <a:ext cx="5427709" cy="4961786"/>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AE8A9CCB-919B-BC4C-8669-36F2A1D28884}"/>
              </a:ext>
            </a:extLst>
          </p:cNvPr>
          <p:cNvPicPr>
            <a:picLocks noChangeAspect="1"/>
          </p:cNvPicPr>
          <p:nvPr/>
        </p:nvPicPr>
        <p:blipFill>
          <a:blip r:embed="rId5"/>
          <a:stretch>
            <a:fillRect/>
          </a:stretch>
        </p:blipFill>
        <p:spPr>
          <a:xfrm>
            <a:off x="5890999" y="4532522"/>
            <a:ext cx="5278187" cy="1088286"/>
          </a:xfrm>
          <a:prstGeom prst="rect">
            <a:avLst/>
          </a:prstGeom>
        </p:spPr>
      </p:pic>
    </p:spTree>
    <p:extLst>
      <p:ext uri="{BB962C8B-B14F-4D97-AF65-F5344CB8AC3E}">
        <p14:creationId xmlns:p14="http://schemas.microsoft.com/office/powerpoint/2010/main" val="1696172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8B1202-9C06-414B-8864-30C5B9A0DE36}"/>
              </a:ext>
            </a:extLst>
          </p:cNvPr>
          <p:cNvSpPr>
            <a:spLocks noGrp="1"/>
          </p:cNvSpPr>
          <p:nvPr>
            <p:ph type="title"/>
          </p:nvPr>
        </p:nvSpPr>
        <p:spPr>
          <a:xfrm>
            <a:off x="839788" y="1142999"/>
            <a:ext cx="10090150" cy="644525"/>
          </a:xfrm>
        </p:spPr>
        <p:txBody>
          <a:bodyPr/>
          <a:lstStyle/>
          <a:p>
            <a:r>
              <a:rPr lang="en-US" sz="4000" b="1" dirty="0">
                <a:latin typeface="Calibri" panose="020F0502020204030204" pitchFamily="34" charset="0"/>
                <a:cs typeface="Calibri" panose="020F0502020204030204" pitchFamily="34" charset="0"/>
              </a:rPr>
              <a:t>GI Multilateral Protection – TRIPS Agreement</a:t>
            </a:r>
            <a:endParaRPr lang="en-US" sz="4000" dirty="0">
              <a:solidFill>
                <a:schemeClr val="tx1"/>
              </a:solidFill>
              <a:latin typeface="Calibri" panose="020F0502020204030204" pitchFamily="34" charset="0"/>
              <a:cs typeface="Calibri" panose="020F0502020204030204" pitchFamily="34" charset="0"/>
            </a:endParaRPr>
          </a:p>
        </p:txBody>
      </p:sp>
      <p:sp>
        <p:nvSpPr>
          <p:cNvPr id="4" name="Espace réservé du texte 3">
            <a:extLst>
              <a:ext uri="{FF2B5EF4-FFF2-40B4-BE49-F238E27FC236}">
                <a16:creationId xmlns:a16="http://schemas.microsoft.com/office/drawing/2014/main" id="{798B2920-5531-B344-B5A6-23426B46DF15}"/>
              </a:ext>
            </a:extLst>
          </p:cNvPr>
          <p:cNvSpPr>
            <a:spLocks noGrp="1"/>
          </p:cNvSpPr>
          <p:nvPr>
            <p:ph type="body" idx="2"/>
          </p:nvPr>
        </p:nvSpPr>
        <p:spPr>
          <a:xfrm>
            <a:off x="839788" y="1787524"/>
            <a:ext cx="10512424" cy="4918075"/>
          </a:xfrm>
        </p:spPr>
        <p:txBody>
          <a:bodyPr/>
          <a:lstStyle/>
          <a:p>
            <a:pPr algn="just"/>
            <a:r>
              <a:rPr lang="en-US" sz="2000" b="1" dirty="0">
                <a:solidFill>
                  <a:schemeClr val="tx1"/>
                </a:solidFill>
              </a:rPr>
              <a:t>Article 22 </a:t>
            </a:r>
          </a:p>
          <a:p>
            <a:pPr marL="571500" indent="-342900" algn="just">
              <a:buFont typeface="Arial" panose="020B0604020202020204" pitchFamily="34" charset="0"/>
              <a:buChar char="•"/>
            </a:pPr>
            <a:r>
              <a:rPr lang="en-US" sz="2000" dirty="0">
                <a:solidFill>
                  <a:schemeClr val="tx1"/>
                </a:solidFill>
              </a:rPr>
              <a:t>Provides definition of geographical indications (Article 22.1) </a:t>
            </a:r>
          </a:p>
          <a:p>
            <a:pPr marL="1028700" lvl="1" indent="-342900" algn="just">
              <a:buFont typeface="Arial" panose="020B0604020202020204" pitchFamily="34" charset="0"/>
              <a:buChar char="•"/>
            </a:pPr>
            <a:r>
              <a:rPr lang="en-US" sz="2000" i="1" dirty="0">
                <a:solidFill>
                  <a:schemeClr val="tx1"/>
                </a:solidFill>
              </a:rPr>
              <a:t>“… indications which identify a good as originating in the territory of a Member, or a region or locality in that territory, where a given quality, reputation or other characteristic of the good is essentially attributable to its geographical origin.” </a:t>
            </a:r>
          </a:p>
          <a:p>
            <a:pPr marL="571500" indent="-342900" algn="just">
              <a:buFont typeface="Arial" panose="020B0604020202020204" pitchFamily="34" charset="0"/>
              <a:buChar char="•"/>
            </a:pPr>
            <a:r>
              <a:rPr lang="en-US" sz="2000" dirty="0">
                <a:solidFill>
                  <a:schemeClr val="tx1"/>
                </a:solidFill>
              </a:rPr>
              <a:t>Provides </a:t>
            </a:r>
            <a:r>
              <a:rPr lang="en-US" sz="2000" b="1" dirty="0">
                <a:solidFill>
                  <a:srgbClr val="FF0000"/>
                </a:solidFill>
              </a:rPr>
              <a:t>basic level of protection </a:t>
            </a:r>
            <a:r>
              <a:rPr lang="en-US" sz="2000" dirty="0">
                <a:solidFill>
                  <a:schemeClr val="tx1"/>
                </a:solidFill>
              </a:rPr>
              <a:t>for all products bearing geographical indications (Article 22.2-4) </a:t>
            </a:r>
          </a:p>
          <a:p>
            <a:pPr marL="1028700" lvl="1" indent="-342900" algn="just">
              <a:buFont typeface="Arial" panose="020B0604020202020204" pitchFamily="34" charset="0"/>
              <a:buChar char="•"/>
            </a:pPr>
            <a:r>
              <a:rPr lang="en-US" sz="2000" dirty="0">
                <a:solidFill>
                  <a:schemeClr val="tx1"/>
                </a:solidFill>
              </a:rPr>
              <a:t>Requires each WTO member to provide “the legal means for interested parties” to prevent against (1) the misleading use of a geographical name for goods that do not originate from the indicated geographical area or (2) against the use of a GI that constitutes an act of unfair competition.</a:t>
            </a:r>
          </a:p>
          <a:p>
            <a:pPr marL="1028700" lvl="1" indent="-342900" algn="just">
              <a:buFont typeface="Arial" panose="020B0604020202020204" pitchFamily="34" charset="0"/>
              <a:buChar char="•"/>
            </a:pPr>
            <a:r>
              <a:rPr lang="en-US" sz="2000" dirty="0">
                <a:solidFill>
                  <a:schemeClr val="tx1"/>
                </a:solidFill>
              </a:rPr>
              <a:t>Allows WTO members to refuse or invalidate the registration of a trademark consisting of a geographical indication if it misleads the public as to the origin of the good.</a:t>
            </a:r>
          </a:p>
          <a:p>
            <a:pPr marL="1028700" lvl="1" indent="-342900" algn="just">
              <a:buFont typeface="Arial" panose="020B0604020202020204" pitchFamily="34" charset="0"/>
              <a:buChar char="•"/>
            </a:pPr>
            <a:r>
              <a:rPr lang="en-US" sz="2000" dirty="0">
                <a:solidFill>
                  <a:schemeClr val="tx1"/>
                </a:solidFill>
              </a:rPr>
              <a:t>Protects against the use of homonymous geographical names if it misleads the public as to the origin of the good. </a:t>
            </a:r>
          </a:p>
          <a:p>
            <a:pPr marL="1028700" lvl="1" indent="-342900">
              <a:buFont typeface="Arial" panose="020B0604020202020204" pitchFamily="34" charset="0"/>
              <a:buChar char="•"/>
            </a:pPr>
            <a:endParaRPr lang="en-US" sz="1800" dirty="0">
              <a:solidFill>
                <a:schemeClr val="tx1"/>
              </a:solidFill>
            </a:endParaRPr>
          </a:p>
          <a:p>
            <a:pPr marL="1028700" lvl="1" indent="-342900">
              <a:buFont typeface="Arial" panose="020B0604020202020204" pitchFamily="34" charset="0"/>
              <a:buChar char="•"/>
            </a:pPr>
            <a:endParaRPr lang="en-US" sz="1800" dirty="0">
              <a:solidFill>
                <a:schemeClr val="tx1"/>
              </a:solidFill>
            </a:endParaRPr>
          </a:p>
          <a:p>
            <a:endParaRPr lang="fr-FR" sz="2000" b="1" dirty="0">
              <a:solidFill>
                <a:schemeClr val="tx1"/>
              </a:solidFill>
            </a:endParaRPr>
          </a:p>
        </p:txBody>
      </p:sp>
    </p:spTree>
    <p:extLst>
      <p:ext uri="{BB962C8B-B14F-4D97-AF65-F5344CB8AC3E}">
        <p14:creationId xmlns:p14="http://schemas.microsoft.com/office/powerpoint/2010/main" val="425278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8B1202-9C06-414B-8864-30C5B9A0DE36}"/>
              </a:ext>
            </a:extLst>
          </p:cNvPr>
          <p:cNvSpPr>
            <a:spLocks noGrp="1"/>
          </p:cNvSpPr>
          <p:nvPr>
            <p:ph type="title"/>
          </p:nvPr>
        </p:nvSpPr>
        <p:spPr>
          <a:xfrm>
            <a:off x="839788" y="1142999"/>
            <a:ext cx="10090150" cy="644525"/>
          </a:xfrm>
        </p:spPr>
        <p:txBody>
          <a:bodyPr/>
          <a:lstStyle/>
          <a:p>
            <a:r>
              <a:rPr lang="en-US" sz="4000" b="1" dirty="0">
                <a:latin typeface="Calibri" panose="020F0502020204030204" pitchFamily="34" charset="0"/>
                <a:cs typeface="Calibri" panose="020F0502020204030204" pitchFamily="34" charset="0"/>
              </a:rPr>
              <a:t>GI Multilateral Protection – TRIPS Agreement</a:t>
            </a:r>
            <a:endParaRPr lang="en-US" sz="4000" dirty="0">
              <a:solidFill>
                <a:schemeClr val="tx1"/>
              </a:solidFill>
              <a:latin typeface="Calibri" panose="020F0502020204030204" pitchFamily="34" charset="0"/>
              <a:cs typeface="Calibri" panose="020F0502020204030204" pitchFamily="34" charset="0"/>
            </a:endParaRPr>
          </a:p>
        </p:txBody>
      </p:sp>
      <p:sp>
        <p:nvSpPr>
          <p:cNvPr id="4" name="Espace réservé du texte 3">
            <a:extLst>
              <a:ext uri="{FF2B5EF4-FFF2-40B4-BE49-F238E27FC236}">
                <a16:creationId xmlns:a16="http://schemas.microsoft.com/office/drawing/2014/main" id="{798B2920-5531-B344-B5A6-23426B46DF15}"/>
              </a:ext>
            </a:extLst>
          </p:cNvPr>
          <p:cNvSpPr>
            <a:spLocks noGrp="1"/>
          </p:cNvSpPr>
          <p:nvPr>
            <p:ph type="body" idx="2"/>
          </p:nvPr>
        </p:nvSpPr>
        <p:spPr>
          <a:xfrm>
            <a:off x="839788" y="1787524"/>
            <a:ext cx="10512424" cy="4918075"/>
          </a:xfrm>
        </p:spPr>
        <p:txBody>
          <a:bodyPr/>
          <a:lstStyle/>
          <a:p>
            <a:pPr algn="just"/>
            <a:r>
              <a:rPr lang="fr-FR" sz="2000" b="1" dirty="0">
                <a:solidFill>
                  <a:schemeClr val="tx1"/>
                </a:solidFill>
              </a:rPr>
              <a:t>Article 23</a:t>
            </a:r>
          </a:p>
          <a:p>
            <a:pPr marL="571500" indent="-342900" algn="just">
              <a:buFont typeface="Arial" panose="020B0604020202020204" pitchFamily="34" charset="0"/>
              <a:buChar char="•"/>
            </a:pPr>
            <a:r>
              <a:rPr lang="en-US" sz="2000" dirty="0">
                <a:solidFill>
                  <a:schemeClr val="tx1"/>
                </a:solidFill>
              </a:rPr>
              <a:t>Provides </a:t>
            </a:r>
            <a:r>
              <a:rPr lang="en-US" sz="2000" dirty="0">
                <a:solidFill>
                  <a:srgbClr val="FF0000"/>
                </a:solidFill>
              </a:rPr>
              <a:t>higher level of protection </a:t>
            </a:r>
            <a:r>
              <a:rPr lang="en-US" sz="2000" dirty="0">
                <a:solidFill>
                  <a:schemeClr val="tx1"/>
                </a:solidFill>
              </a:rPr>
              <a:t>for geographical indications identifying wines and spirits</a:t>
            </a:r>
          </a:p>
          <a:p>
            <a:pPr marL="571500" indent="-342900" algn="just">
              <a:buFont typeface="Arial" panose="020B0604020202020204" pitchFamily="34" charset="0"/>
              <a:buChar char="•"/>
            </a:pPr>
            <a:r>
              <a:rPr lang="en-US" sz="2000" dirty="0">
                <a:solidFill>
                  <a:schemeClr val="tx1"/>
                </a:solidFill>
              </a:rPr>
              <a:t>Requires each WTO member to provide “the legal means for interested parties” to prevent the use of a geographical indication identifying wines and spirits not originating in the area indicated by the geographical indication </a:t>
            </a:r>
            <a:r>
              <a:rPr lang="en-US" sz="2000" b="1" dirty="0">
                <a:solidFill>
                  <a:schemeClr val="tx1"/>
                </a:solidFill>
              </a:rPr>
              <a:t>regardless of whether the public is being misled, there is unfair competition, or the geographical indication is followed by terms such as ‘kind,’ ‘type,’ ‘style,’ ‘imitation,’ or else </a:t>
            </a:r>
            <a:r>
              <a:rPr lang="en-US" sz="2000" dirty="0">
                <a:solidFill>
                  <a:schemeClr val="tx1"/>
                </a:solidFill>
              </a:rPr>
              <a:t>(Art. 23.1).</a:t>
            </a:r>
            <a:endParaRPr lang="en-US" sz="2000" b="1" dirty="0">
              <a:solidFill>
                <a:schemeClr val="tx1"/>
              </a:solidFill>
            </a:endParaRPr>
          </a:p>
          <a:p>
            <a:pPr marL="571500" indent="-342900" algn="just">
              <a:buFont typeface="Arial" panose="020B0604020202020204" pitchFamily="34" charset="0"/>
              <a:buChar char="•"/>
            </a:pPr>
            <a:r>
              <a:rPr lang="en-US" sz="2000" dirty="0">
                <a:solidFill>
                  <a:schemeClr val="tx1"/>
                </a:solidFill>
              </a:rPr>
              <a:t>Allows WTO members to refuse or invalidate the registration of a trademark consisting of a geographical indication as regards wines and spirits not having this geographical origin </a:t>
            </a:r>
            <a:r>
              <a:rPr lang="en-US" sz="2000" b="1" dirty="0">
                <a:solidFill>
                  <a:schemeClr val="tx1"/>
                </a:solidFill>
              </a:rPr>
              <a:t>regardless of whether it misleads consumers </a:t>
            </a:r>
            <a:r>
              <a:rPr lang="en-US" sz="2000" dirty="0">
                <a:solidFill>
                  <a:schemeClr val="tx1"/>
                </a:solidFill>
              </a:rPr>
              <a:t>(Art. 23.2)</a:t>
            </a:r>
          </a:p>
          <a:p>
            <a:pPr marL="571500" indent="-342900" algn="just">
              <a:buFont typeface="Arial" panose="020B0604020202020204" pitchFamily="34" charset="0"/>
              <a:buChar char="•"/>
            </a:pPr>
            <a:r>
              <a:rPr lang="en-US" sz="2000" dirty="0">
                <a:solidFill>
                  <a:schemeClr val="tx1"/>
                </a:solidFill>
              </a:rPr>
              <a:t>Allows the coexistence of homonymous geographical indications provided that the homonymous indications can be differentiated from each other (Art. 23.3) </a:t>
            </a:r>
          </a:p>
          <a:p>
            <a:pPr marL="571500" indent="-342900" algn="just">
              <a:buFont typeface="Arial" panose="020B0604020202020204" pitchFamily="34" charset="0"/>
              <a:buChar char="•"/>
            </a:pPr>
            <a:r>
              <a:rPr lang="en-US" sz="2000" dirty="0">
                <a:solidFill>
                  <a:schemeClr val="tx1"/>
                </a:solidFill>
              </a:rPr>
              <a:t>Requires WTO members to negotiate the establishment of a multilateral system of notification and registration of GIs </a:t>
            </a:r>
            <a:r>
              <a:rPr lang="en-US" sz="2000" b="1" dirty="0">
                <a:solidFill>
                  <a:schemeClr val="tx1"/>
                </a:solidFill>
              </a:rPr>
              <a:t>for wines only </a:t>
            </a:r>
            <a:r>
              <a:rPr lang="en-US" sz="2000" dirty="0">
                <a:solidFill>
                  <a:schemeClr val="tx1"/>
                </a:solidFill>
              </a:rPr>
              <a:t>(Art. 23.4)</a:t>
            </a:r>
          </a:p>
          <a:p>
            <a:pPr marL="571500" indent="-342900">
              <a:buFont typeface="Arial" panose="020B0604020202020204" pitchFamily="34" charset="0"/>
              <a:buChar char="•"/>
            </a:pPr>
            <a:endParaRPr lang="en-US" sz="2000" dirty="0">
              <a:solidFill>
                <a:schemeClr val="tx1"/>
              </a:solidFill>
            </a:endParaRPr>
          </a:p>
          <a:p>
            <a:pPr marL="571500" indent="-342900">
              <a:buFont typeface="Arial" panose="020B0604020202020204" pitchFamily="34" charset="0"/>
              <a:buChar char="•"/>
            </a:pPr>
            <a:endParaRPr lang="en-US" sz="2000" b="1" dirty="0">
              <a:solidFill>
                <a:schemeClr val="tx1"/>
              </a:solidFill>
            </a:endParaRPr>
          </a:p>
          <a:p>
            <a:pPr marL="571500" indent="-342900">
              <a:buFont typeface="Arial" panose="020B0604020202020204" pitchFamily="34" charset="0"/>
              <a:buChar char="•"/>
            </a:pPr>
            <a:endParaRPr lang="en-US" sz="2000" dirty="0">
              <a:solidFill>
                <a:schemeClr val="tx1"/>
              </a:solidFill>
            </a:endParaRPr>
          </a:p>
        </p:txBody>
      </p:sp>
    </p:spTree>
    <p:extLst>
      <p:ext uri="{BB962C8B-B14F-4D97-AF65-F5344CB8AC3E}">
        <p14:creationId xmlns:p14="http://schemas.microsoft.com/office/powerpoint/2010/main" val="2333858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8B1202-9C06-414B-8864-30C5B9A0DE36}"/>
              </a:ext>
            </a:extLst>
          </p:cNvPr>
          <p:cNvSpPr>
            <a:spLocks noGrp="1"/>
          </p:cNvSpPr>
          <p:nvPr>
            <p:ph type="title"/>
          </p:nvPr>
        </p:nvSpPr>
        <p:spPr>
          <a:xfrm>
            <a:off x="839788" y="1142999"/>
            <a:ext cx="10090150" cy="644525"/>
          </a:xfrm>
        </p:spPr>
        <p:txBody>
          <a:bodyPr/>
          <a:lstStyle/>
          <a:p>
            <a:r>
              <a:rPr lang="en-US" sz="4000" b="1" dirty="0">
                <a:latin typeface="Calibri" panose="020F0502020204030204" pitchFamily="34" charset="0"/>
                <a:cs typeface="Calibri" panose="020F0502020204030204" pitchFamily="34" charset="0"/>
              </a:rPr>
              <a:t>GI Multilateral Protection – TRIPS Agreement</a:t>
            </a:r>
            <a:endParaRPr lang="en-US" sz="4000" dirty="0">
              <a:solidFill>
                <a:schemeClr val="tx1"/>
              </a:solidFill>
              <a:latin typeface="Calibri" panose="020F0502020204030204" pitchFamily="34" charset="0"/>
              <a:cs typeface="Calibri" panose="020F0502020204030204" pitchFamily="34" charset="0"/>
            </a:endParaRPr>
          </a:p>
        </p:txBody>
      </p:sp>
      <p:sp>
        <p:nvSpPr>
          <p:cNvPr id="4" name="Espace réservé du texte 3">
            <a:extLst>
              <a:ext uri="{FF2B5EF4-FFF2-40B4-BE49-F238E27FC236}">
                <a16:creationId xmlns:a16="http://schemas.microsoft.com/office/drawing/2014/main" id="{798B2920-5531-B344-B5A6-23426B46DF15}"/>
              </a:ext>
            </a:extLst>
          </p:cNvPr>
          <p:cNvSpPr>
            <a:spLocks noGrp="1"/>
          </p:cNvSpPr>
          <p:nvPr>
            <p:ph type="body" idx="2"/>
          </p:nvPr>
        </p:nvSpPr>
        <p:spPr>
          <a:xfrm>
            <a:off x="839788" y="1703302"/>
            <a:ext cx="10512424" cy="4974223"/>
          </a:xfrm>
        </p:spPr>
        <p:txBody>
          <a:bodyPr/>
          <a:lstStyle/>
          <a:p>
            <a:r>
              <a:rPr lang="fr-FR" sz="2000" b="1" dirty="0">
                <a:solidFill>
                  <a:schemeClr val="tx1"/>
                </a:solidFill>
              </a:rPr>
              <a:t>Article 24</a:t>
            </a:r>
          </a:p>
          <a:p>
            <a:pPr marL="571500" indent="-342900">
              <a:buSzPct val="80000"/>
              <a:buFont typeface="Arial" panose="020B0604020202020204" pitchFamily="34" charset="0"/>
              <a:buChar char="•"/>
            </a:pPr>
            <a:r>
              <a:rPr lang="en-US" sz="2000" dirty="0">
                <a:solidFill>
                  <a:schemeClr val="tx1"/>
                </a:solidFill>
              </a:rPr>
              <a:t>Provides exceptions to the protection of GIs, including among others:</a:t>
            </a:r>
          </a:p>
          <a:p>
            <a:pPr marL="1028700" lvl="1" indent="-342900">
              <a:buSzPct val="80000"/>
              <a:buFont typeface="Arial" panose="020B0604020202020204" pitchFamily="34" charset="0"/>
              <a:buChar char="•"/>
            </a:pPr>
            <a:r>
              <a:rPr lang="en-US" sz="2000" dirty="0">
                <a:solidFill>
                  <a:schemeClr val="tx1"/>
                </a:solidFill>
              </a:rPr>
              <a:t>WTO members do not have to protect GIs if the names they do protect are generic terms in their countries (Art. 24.6)</a:t>
            </a:r>
          </a:p>
          <a:p>
            <a:pPr marL="1485900" lvl="2" indent="-342900">
              <a:buFont typeface="Arial" panose="020B0604020202020204" pitchFamily="34" charset="0"/>
              <a:buChar char="•"/>
            </a:pPr>
            <a:r>
              <a:rPr lang="en-US" sz="1800" dirty="0">
                <a:solidFill>
                  <a:schemeClr val="tx1"/>
                </a:solidFill>
              </a:rPr>
              <a:t>A generic term is a common name referring to the nature or class of a product and must be understood as such by the public. Anyone can use a generic term.</a:t>
            </a:r>
          </a:p>
          <a:p>
            <a:pPr marL="1485900" lvl="2" indent="-342900">
              <a:buFont typeface="Arial" panose="020B0604020202020204" pitchFamily="34" charset="0"/>
              <a:buChar char="•"/>
            </a:pPr>
            <a:r>
              <a:rPr lang="en-US" sz="1800" dirty="0">
                <a:solidFill>
                  <a:schemeClr val="tx1"/>
                </a:solidFill>
              </a:rPr>
              <a:t>Ex: Cheddar, parmesan, brie, or mozzarella are generic cheese names in the U.S. </a:t>
            </a:r>
          </a:p>
          <a:p>
            <a:pPr marL="1028700" lvl="1" indent="-342900">
              <a:buFont typeface="Arial" panose="020B0604020202020204" pitchFamily="34" charset="0"/>
              <a:buChar char="•"/>
            </a:pPr>
            <a:r>
              <a:rPr lang="en-US" sz="2000" dirty="0">
                <a:solidFill>
                  <a:schemeClr val="tx1"/>
                </a:solidFill>
              </a:rPr>
              <a:t>The customary name of a grape variety may still be used despite its name being identical to a geographical indication identifying the product of the vine if the grape variety already existed prior to January 1, 1995 (Art. 24.6)</a:t>
            </a:r>
          </a:p>
          <a:p>
            <a:pPr marL="1028700" lvl="1" indent="-342900">
              <a:buFont typeface="Arial" panose="020B0604020202020204" pitchFamily="34" charset="0"/>
              <a:buChar char="•"/>
            </a:pPr>
            <a:r>
              <a:rPr lang="en-US" sz="2000" dirty="0">
                <a:solidFill>
                  <a:schemeClr val="tx1"/>
                </a:solidFill>
              </a:rPr>
              <a:t>Protection of GIs cannot conflict with trademark rights that have been previously acquired in good faith either (1) before the date of application of these provisions in that Member or (2) before the geographical indication became protected in its country of origin (Art. 24.5)</a:t>
            </a:r>
          </a:p>
          <a:p>
            <a:pPr marL="1028700" lvl="1" indent="-342900">
              <a:buFont typeface="Arial" panose="020B0604020202020204" pitchFamily="34" charset="0"/>
              <a:buChar char="•"/>
            </a:pPr>
            <a:r>
              <a:rPr lang="en-US" sz="2000" dirty="0">
                <a:solidFill>
                  <a:schemeClr val="tx1"/>
                </a:solidFill>
              </a:rPr>
              <a:t>Protection is not required for GIs that ceased to be protected in their country of origin or have fallen to disuse in that country (Art. 24.9)</a:t>
            </a:r>
          </a:p>
          <a:p>
            <a:endParaRPr lang="fr-FR" sz="2000" b="1" dirty="0">
              <a:solidFill>
                <a:schemeClr val="tx1"/>
              </a:solidFill>
            </a:endParaRPr>
          </a:p>
        </p:txBody>
      </p:sp>
    </p:spTree>
    <p:extLst>
      <p:ext uri="{BB962C8B-B14F-4D97-AF65-F5344CB8AC3E}">
        <p14:creationId xmlns:p14="http://schemas.microsoft.com/office/powerpoint/2010/main" val="1628137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0E709-4751-4140-A56A-F242953DC4E5}"/>
              </a:ext>
            </a:extLst>
          </p:cNvPr>
          <p:cNvSpPr>
            <a:spLocks noGrp="1"/>
          </p:cNvSpPr>
          <p:nvPr>
            <p:ph type="title"/>
          </p:nvPr>
        </p:nvSpPr>
        <p:spPr/>
        <p:txBody>
          <a:bodyPr/>
          <a:lstStyle/>
          <a:p>
            <a:r>
              <a:rPr lang="en-US" sz="4000" b="1" dirty="0">
                <a:latin typeface="Calibri" panose="020F0502020204030204" pitchFamily="34" charset="0"/>
                <a:cs typeface="Calibri" panose="020F0502020204030204" pitchFamily="34" charset="0"/>
              </a:rPr>
              <a:t>GI Protection in the United States</a:t>
            </a:r>
          </a:p>
        </p:txBody>
      </p:sp>
      <p:sp>
        <p:nvSpPr>
          <p:cNvPr id="3" name="Espace réservé du texte 2">
            <a:extLst>
              <a:ext uri="{FF2B5EF4-FFF2-40B4-BE49-F238E27FC236}">
                <a16:creationId xmlns:a16="http://schemas.microsoft.com/office/drawing/2014/main" id="{54F17B68-1038-5746-B891-B614831992EF}"/>
              </a:ext>
            </a:extLst>
          </p:cNvPr>
          <p:cNvSpPr>
            <a:spLocks noGrp="1"/>
          </p:cNvSpPr>
          <p:nvPr>
            <p:ph type="body" idx="1"/>
          </p:nvPr>
        </p:nvSpPr>
        <p:spPr>
          <a:xfrm>
            <a:off x="838200" y="2174789"/>
            <a:ext cx="10515600" cy="4360124"/>
          </a:xfrm>
        </p:spPr>
        <p:txBody>
          <a:bodyPr/>
          <a:lstStyle/>
          <a:p>
            <a:r>
              <a:rPr lang="en-US" sz="2400" dirty="0">
                <a:solidFill>
                  <a:schemeClr val="tx1"/>
                </a:solidFill>
              </a:rPr>
              <a:t>In the U.S., GIs are protected as trademarks</a:t>
            </a:r>
          </a:p>
          <a:p>
            <a:pPr lvl="1"/>
            <a:r>
              <a:rPr lang="en-US" sz="2000" dirty="0">
                <a:solidFill>
                  <a:schemeClr val="tx1"/>
                </a:solidFill>
              </a:rPr>
              <a:t>Section 4 of the Lanham Trademark Act of 1946</a:t>
            </a:r>
          </a:p>
          <a:p>
            <a:pPr lvl="1"/>
            <a:r>
              <a:rPr lang="en-US" sz="2000" dirty="0">
                <a:solidFill>
                  <a:schemeClr val="tx1"/>
                </a:solidFill>
              </a:rPr>
              <a:t>The U.S. Patent and Trademark Office (PTO) allows the registration of GIs as a certification or collective marks</a:t>
            </a:r>
          </a:p>
          <a:p>
            <a:r>
              <a:rPr lang="en-US" sz="2400" dirty="0">
                <a:solidFill>
                  <a:schemeClr val="tx1"/>
                </a:solidFill>
              </a:rPr>
              <a:t>A </a:t>
            </a:r>
            <a:r>
              <a:rPr lang="en-US" sz="2400" b="1" dirty="0">
                <a:solidFill>
                  <a:schemeClr val="tx1"/>
                </a:solidFill>
              </a:rPr>
              <a:t>certification mark</a:t>
            </a:r>
            <a:r>
              <a:rPr lang="en-US" sz="2400" dirty="0">
                <a:solidFill>
                  <a:schemeClr val="tx1"/>
                </a:solidFill>
              </a:rPr>
              <a:t> is a type of trademark. It shows to consumers that a product 1) comes from a specific geographical area and 2) meets specified standards with respect to quality, material, mode of manufacture, etc.</a:t>
            </a:r>
          </a:p>
          <a:p>
            <a:r>
              <a:rPr lang="en-US" sz="2400" dirty="0">
                <a:solidFill>
                  <a:schemeClr val="tx1"/>
                </a:solidFill>
              </a:rPr>
              <a:t>A company generally owns a certification mark. It is the only one who has legitimate control over the use of the mark and the ability to determine the specified standards. Only authorized users may use the mark.</a:t>
            </a:r>
          </a:p>
        </p:txBody>
      </p:sp>
    </p:spTree>
    <p:extLst>
      <p:ext uri="{BB962C8B-B14F-4D97-AF65-F5344CB8AC3E}">
        <p14:creationId xmlns:p14="http://schemas.microsoft.com/office/powerpoint/2010/main" val="387986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F2AFDA-AC25-5942-8DC0-FBC23A5B4101}"/>
              </a:ext>
            </a:extLst>
          </p:cNvPr>
          <p:cNvSpPr>
            <a:spLocks noGrp="1"/>
          </p:cNvSpPr>
          <p:nvPr>
            <p:ph type="title"/>
          </p:nvPr>
        </p:nvSpPr>
        <p:spPr>
          <a:xfrm>
            <a:off x="838200" y="1006333"/>
            <a:ext cx="10515600" cy="891524"/>
          </a:xfrm>
        </p:spPr>
        <p:txBody>
          <a:bodyPr/>
          <a:lstStyle/>
          <a:p>
            <a:r>
              <a:rPr lang="en-US" sz="3200" b="1" dirty="0">
                <a:latin typeface="Calibri" panose="020F0502020204030204" pitchFamily="34" charset="0"/>
                <a:cs typeface="Calibri" panose="020F0502020204030204" pitchFamily="34" charset="0"/>
              </a:rPr>
              <a:t>Examples of Foreign GIs Protected as Certification Marks</a:t>
            </a:r>
          </a:p>
        </p:txBody>
      </p:sp>
      <p:sp>
        <p:nvSpPr>
          <p:cNvPr id="3" name="Espace réservé du texte 2">
            <a:extLst>
              <a:ext uri="{FF2B5EF4-FFF2-40B4-BE49-F238E27FC236}">
                <a16:creationId xmlns:a16="http://schemas.microsoft.com/office/drawing/2014/main" id="{D4E6D715-5C5B-6747-B235-738B8523DF06}"/>
              </a:ext>
            </a:extLst>
          </p:cNvPr>
          <p:cNvSpPr>
            <a:spLocks noGrp="1"/>
          </p:cNvSpPr>
          <p:nvPr>
            <p:ph type="body" idx="1"/>
          </p:nvPr>
        </p:nvSpPr>
        <p:spPr>
          <a:xfrm>
            <a:off x="508842" y="3262614"/>
            <a:ext cx="5257801" cy="1564223"/>
          </a:xfrm>
        </p:spPr>
        <p:txBody>
          <a:bodyPr/>
          <a:lstStyle/>
          <a:p>
            <a:pPr marL="114300" indent="0">
              <a:buNone/>
            </a:pPr>
            <a:r>
              <a:rPr lang="en-US" sz="1600" i="1" dirty="0">
                <a:solidFill>
                  <a:schemeClr val="tx1"/>
                </a:solidFill>
              </a:rPr>
              <a:t>French cheese</a:t>
            </a:r>
          </a:p>
          <a:p>
            <a:pPr marL="114300" indent="0">
              <a:buNone/>
            </a:pPr>
            <a:r>
              <a:rPr lang="en-US" sz="1600" dirty="0">
                <a:solidFill>
                  <a:schemeClr val="tx1"/>
                </a:solidFill>
              </a:rPr>
              <a:t>The certification is used upon the goods to indicate that the same has been manufactured from sheep’s milk only and has been cured in the natural caves of the community of Roquefort, Department of Aveyron, France.</a:t>
            </a:r>
          </a:p>
          <a:p>
            <a:pPr marL="114300" indent="0">
              <a:buNone/>
            </a:pPr>
            <a:endParaRPr lang="en-US" sz="2000" dirty="0"/>
          </a:p>
          <a:p>
            <a:pPr marL="114300" indent="0">
              <a:buNone/>
            </a:pPr>
            <a:endParaRPr lang="en-US" sz="2400" b="1" dirty="0"/>
          </a:p>
          <a:p>
            <a:pPr marL="114300" indent="0">
              <a:buNone/>
            </a:pPr>
            <a:endParaRPr lang="en-US" sz="2400" dirty="0"/>
          </a:p>
        </p:txBody>
      </p:sp>
      <p:pic>
        <p:nvPicPr>
          <p:cNvPr id="7" name="Image 6" descr="Une image contenant texte&#10;&#10;Description générée automatiquement">
            <a:extLst>
              <a:ext uri="{FF2B5EF4-FFF2-40B4-BE49-F238E27FC236}">
                <a16:creationId xmlns:a16="http://schemas.microsoft.com/office/drawing/2014/main" id="{695F5D12-638A-E443-93E3-D6E6BFC2FE02}"/>
              </a:ext>
            </a:extLst>
          </p:cNvPr>
          <p:cNvPicPr>
            <a:picLocks noChangeAspect="1"/>
          </p:cNvPicPr>
          <p:nvPr/>
        </p:nvPicPr>
        <p:blipFill>
          <a:blip r:embed="rId2"/>
          <a:stretch>
            <a:fillRect/>
          </a:stretch>
        </p:blipFill>
        <p:spPr>
          <a:xfrm>
            <a:off x="632662" y="2332964"/>
            <a:ext cx="2266038" cy="1043570"/>
          </a:xfrm>
          <a:prstGeom prst="rect">
            <a:avLst/>
          </a:prstGeom>
        </p:spPr>
      </p:pic>
      <p:pic>
        <p:nvPicPr>
          <p:cNvPr id="9" name="Image 8" descr="Une image contenant fromage, alimentation&#10;&#10;Description générée automatiquement">
            <a:extLst>
              <a:ext uri="{FF2B5EF4-FFF2-40B4-BE49-F238E27FC236}">
                <a16:creationId xmlns:a16="http://schemas.microsoft.com/office/drawing/2014/main" id="{326E1F56-FD1E-FD45-A5A1-EC3F60518A45}"/>
              </a:ext>
            </a:extLst>
          </p:cNvPr>
          <p:cNvPicPr>
            <a:picLocks noChangeAspect="1"/>
          </p:cNvPicPr>
          <p:nvPr/>
        </p:nvPicPr>
        <p:blipFill>
          <a:blip r:embed="rId3"/>
          <a:stretch>
            <a:fillRect/>
          </a:stretch>
        </p:blipFill>
        <p:spPr>
          <a:xfrm>
            <a:off x="2745098" y="2718462"/>
            <a:ext cx="1055735" cy="703823"/>
          </a:xfrm>
          <a:prstGeom prst="rect">
            <a:avLst/>
          </a:prstGeom>
        </p:spPr>
      </p:pic>
      <p:pic>
        <p:nvPicPr>
          <p:cNvPr id="11" name="Image 10" descr="Une image contenant nature&#10;&#10;Description générée automatiquement">
            <a:extLst>
              <a:ext uri="{FF2B5EF4-FFF2-40B4-BE49-F238E27FC236}">
                <a16:creationId xmlns:a16="http://schemas.microsoft.com/office/drawing/2014/main" id="{6B329170-4281-2747-8AB0-AFD11CD26C6B}"/>
              </a:ext>
            </a:extLst>
          </p:cNvPr>
          <p:cNvPicPr>
            <a:picLocks noChangeAspect="1"/>
          </p:cNvPicPr>
          <p:nvPr/>
        </p:nvPicPr>
        <p:blipFill>
          <a:blip r:embed="rId4"/>
          <a:stretch>
            <a:fillRect/>
          </a:stretch>
        </p:blipFill>
        <p:spPr>
          <a:xfrm>
            <a:off x="3647231" y="2006940"/>
            <a:ext cx="1545596" cy="1683596"/>
          </a:xfrm>
          <a:prstGeom prst="rect">
            <a:avLst/>
          </a:prstGeom>
        </p:spPr>
      </p:pic>
      <p:pic>
        <p:nvPicPr>
          <p:cNvPr id="8" name="Image 7">
            <a:extLst>
              <a:ext uri="{FF2B5EF4-FFF2-40B4-BE49-F238E27FC236}">
                <a16:creationId xmlns:a16="http://schemas.microsoft.com/office/drawing/2014/main" id="{ACE007DE-2945-E040-80E1-254D9F7D62B1}"/>
              </a:ext>
            </a:extLst>
          </p:cNvPr>
          <p:cNvPicPr>
            <a:picLocks noChangeAspect="1"/>
          </p:cNvPicPr>
          <p:nvPr/>
        </p:nvPicPr>
        <p:blipFill>
          <a:blip r:embed="rId5"/>
          <a:stretch>
            <a:fillRect/>
          </a:stretch>
        </p:blipFill>
        <p:spPr>
          <a:xfrm>
            <a:off x="5941358" y="1576812"/>
            <a:ext cx="4388359" cy="1177365"/>
          </a:xfrm>
          <a:prstGeom prst="rect">
            <a:avLst/>
          </a:prstGeom>
        </p:spPr>
      </p:pic>
      <p:sp>
        <p:nvSpPr>
          <p:cNvPr id="10" name="Espace réservé du texte 2">
            <a:extLst>
              <a:ext uri="{FF2B5EF4-FFF2-40B4-BE49-F238E27FC236}">
                <a16:creationId xmlns:a16="http://schemas.microsoft.com/office/drawing/2014/main" id="{2DF4CDBE-A265-5B4F-987A-E9C111AC96D7}"/>
              </a:ext>
            </a:extLst>
          </p:cNvPr>
          <p:cNvSpPr txBox="1">
            <a:spLocks/>
          </p:cNvSpPr>
          <p:nvPr/>
        </p:nvSpPr>
        <p:spPr>
          <a:xfrm>
            <a:off x="6125692" y="2420957"/>
            <a:ext cx="4562476" cy="211797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4B4B4B"/>
              </a:buClr>
              <a:buSzPts val="1800"/>
              <a:buFont typeface="Arial"/>
              <a:buChar char="•"/>
              <a:defRPr sz="3200" b="0" i="0" u="none" strike="noStrike" cap="none">
                <a:solidFill>
                  <a:srgbClr val="4B4B4B"/>
                </a:solidFill>
                <a:latin typeface="Calibri"/>
                <a:ea typeface="Calibri"/>
                <a:cs typeface="Calibri"/>
                <a:sym typeface="Calibri"/>
              </a:defRPr>
            </a:lvl1pPr>
            <a:lvl2pPr marL="914400" marR="0" lvl="1" indent="-342900" algn="l" rtl="0">
              <a:lnSpc>
                <a:spcPct val="90000"/>
              </a:lnSpc>
              <a:spcBef>
                <a:spcPts val="500"/>
              </a:spcBef>
              <a:spcAft>
                <a:spcPts val="0"/>
              </a:spcAft>
              <a:buClr>
                <a:srgbClr val="4B4B4B"/>
              </a:buClr>
              <a:buSzPts val="1800"/>
              <a:buFont typeface="Arial"/>
              <a:buChar char="•"/>
              <a:defRPr sz="2800" b="0" i="0" u="none" strike="noStrike" cap="none">
                <a:solidFill>
                  <a:srgbClr val="4B4B4B"/>
                </a:solidFill>
                <a:latin typeface="Calibri"/>
                <a:ea typeface="Calibri"/>
                <a:cs typeface="Calibri"/>
                <a:sym typeface="Calibri"/>
              </a:defRPr>
            </a:lvl2pPr>
            <a:lvl3pPr marL="1371600" marR="0" lvl="2" indent="-342900" algn="l" rtl="0">
              <a:lnSpc>
                <a:spcPct val="90000"/>
              </a:lnSpc>
              <a:spcBef>
                <a:spcPts val="500"/>
              </a:spcBef>
              <a:spcAft>
                <a:spcPts val="0"/>
              </a:spcAft>
              <a:buClr>
                <a:srgbClr val="4B4B4B"/>
              </a:buClr>
              <a:buSzPts val="1800"/>
              <a:buFont typeface="Arial"/>
              <a:buChar char="•"/>
              <a:defRPr sz="2400" b="0" i="0" u="none" strike="noStrike" cap="none">
                <a:solidFill>
                  <a:srgbClr val="4B4B4B"/>
                </a:solidFill>
                <a:latin typeface="Calibri"/>
                <a:ea typeface="Calibri"/>
                <a:cs typeface="Calibri"/>
                <a:sym typeface="Calibri"/>
              </a:defRPr>
            </a:lvl3pPr>
            <a:lvl4pPr marL="1828800" marR="0" lvl="3" indent="-342900" algn="l" rtl="0">
              <a:lnSpc>
                <a:spcPct val="90000"/>
              </a:lnSpc>
              <a:spcBef>
                <a:spcPts val="500"/>
              </a:spcBef>
              <a:spcAft>
                <a:spcPts val="0"/>
              </a:spcAft>
              <a:buClr>
                <a:srgbClr val="4B4B4B"/>
              </a:buClr>
              <a:buSzPts val="1800"/>
              <a:buFont typeface="Arial"/>
              <a:buChar char="•"/>
              <a:defRPr sz="2000" b="0" i="0" u="none" strike="noStrike" cap="none">
                <a:solidFill>
                  <a:srgbClr val="4B4B4B"/>
                </a:solidFill>
                <a:latin typeface="Calibri"/>
                <a:ea typeface="Calibri"/>
                <a:cs typeface="Calibri"/>
                <a:sym typeface="Calibri"/>
              </a:defRPr>
            </a:lvl4pPr>
            <a:lvl5pPr marL="2286000" marR="0" lvl="4" indent="-342900" algn="l" rtl="0">
              <a:lnSpc>
                <a:spcPct val="90000"/>
              </a:lnSpc>
              <a:spcBef>
                <a:spcPts val="500"/>
              </a:spcBef>
              <a:spcAft>
                <a:spcPts val="0"/>
              </a:spcAft>
              <a:buClr>
                <a:srgbClr val="4B4B4B"/>
              </a:buClr>
              <a:buSzPts val="1800"/>
              <a:buFont typeface="Arial"/>
              <a:buChar char="•"/>
              <a:defRPr sz="2000" b="0" i="0" u="none" strike="noStrike" cap="none">
                <a:solidFill>
                  <a:srgbClr val="4B4B4B"/>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US" sz="1600" i="1" dirty="0">
                <a:solidFill>
                  <a:schemeClr val="tx1"/>
                </a:solidFill>
              </a:rPr>
              <a:t>Italian cheese</a:t>
            </a:r>
          </a:p>
          <a:p>
            <a:pPr marL="114300" indent="0">
              <a:buFont typeface="Arial"/>
              <a:buNone/>
            </a:pPr>
            <a:r>
              <a:rPr lang="en-US" sz="1600" dirty="0">
                <a:solidFill>
                  <a:schemeClr val="tx1"/>
                </a:solidFill>
              </a:rPr>
              <a:t>The certification mark, as used by persons authorized by Certifier, certifies that the goods originate in the Parma-Reggio region of Italy, specifically the zone comprising the territory of the provinces of Parma, Reggio Emilia, Modena and Mantua on the right bank of the river Po and Bologna on the left bank of the river Reno.</a:t>
            </a:r>
          </a:p>
          <a:p>
            <a:pPr marL="114300" indent="0">
              <a:buFont typeface="Arial"/>
              <a:buNone/>
            </a:pPr>
            <a:endParaRPr lang="en-US" sz="2400" b="1" dirty="0"/>
          </a:p>
          <a:p>
            <a:pPr marL="114300" indent="0">
              <a:buFont typeface="Arial"/>
              <a:buNone/>
            </a:pPr>
            <a:endParaRPr lang="en-US" sz="2400" dirty="0"/>
          </a:p>
        </p:txBody>
      </p:sp>
      <p:pic>
        <p:nvPicPr>
          <p:cNvPr id="12" name="Image 11">
            <a:extLst>
              <a:ext uri="{FF2B5EF4-FFF2-40B4-BE49-F238E27FC236}">
                <a16:creationId xmlns:a16="http://schemas.microsoft.com/office/drawing/2014/main" id="{CFA77D61-D3DA-E04D-B28F-D6FD88D2DD87}"/>
              </a:ext>
            </a:extLst>
          </p:cNvPr>
          <p:cNvPicPr>
            <a:picLocks noChangeAspect="1"/>
          </p:cNvPicPr>
          <p:nvPr/>
        </p:nvPicPr>
        <p:blipFill>
          <a:blip r:embed="rId6"/>
          <a:stretch>
            <a:fillRect/>
          </a:stretch>
        </p:blipFill>
        <p:spPr>
          <a:xfrm>
            <a:off x="10199710" y="1785079"/>
            <a:ext cx="938608" cy="957327"/>
          </a:xfrm>
          <a:prstGeom prst="rect">
            <a:avLst/>
          </a:prstGeom>
        </p:spPr>
      </p:pic>
      <p:pic>
        <p:nvPicPr>
          <p:cNvPr id="13" name="Image 12" descr="Une image contenant carte&#10;&#10;Description générée automatiquement">
            <a:extLst>
              <a:ext uri="{FF2B5EF4-FFF2-40B4-BE49-F238E27FC236}">
                <a16:creationId xmlns:a16="http://schemas.microsoft.com/office/drawing/2014/main" id="{EE2D7385-7777-B44D-B5A6-1765882EAFAF}"/>
              </a:ext>
            </a:extLst>
          </p:cNvPr>
          <p:cNvPicPr>
            <a:picLocks noChangeAspect="1"/>
          </p:cNvPicPr>
          <p:nvPr/>
        </p:nvPicPr>
        <p:blipFill>
          <a:blip r:embed="rId7"/>
          <a:stretch>
            <a:fillRect/>
          </a:stretch>
        </p:blipFill>
        <p:spPr>
          <a:xfrm>
            <a:off x="10669014" y="2969873"/>
            <a:ext cx="1244740" cy="1564223"/>
          </a:xfrm>
          <a:prstGeom prst="rect">
            <a:avLst/>
          </a:prstGeom>
        </p:spPr>
      </p:pic>
      <p:pic>
        <p:nvPicPr>
          <p:cNvPr id="1026" name="Picture 2" descr="Germany&amp;#39;s Wine Producing Regions – Gregory Smith">
            <a:extLst>
              <a:ext uri="{FF2B5EF4-FFF2-40B4-BE49-F238E27FC236}">
                <a16:creationId xmlns:a16="http://schemas.microsoft.com/office/drawing/2014/main" id="{4DFB1CFD-4562-BA40-90EC-E8CBEB8C6A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1" y="4587134"/>
            <a:ext cx="1826486" cy="2119410"/>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texte 2">
            <a:extLst>
              <a:ext uri="{FF2B5EF4-FFF2-40B4-BE49-F238E27FC236}">
                <a16:creationId xmlns:a16="http://schemas.microsoft.com/office/drawing/2014/main" id="{500CCF9C-E280-B542-A99C-F13EF7749ECA}"/>
              </a:ext>
            </a:extLst>
          </p:cNvPr>
          <p:cNvSpPr txBox="1">
            <a:spLocks/>
          </p:cNvSpPr>
          <p:nvPr/>
        </p:nvSpPr>
        <p:spPr>
          <a:xfrm>
            <a:off x="2100186" y="4923803"/>
            <a:ext cx="5257801" cy="179845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4B4B4B"/>
              </a:buClr>
              <a:buSzPts val="1800"/>
              <a:buFont typeface="Arial"/>
              <a:buChar char="•"/>
              <a:defRPr sz="3200" b="0" i="0" u="none" strike="noStrike" cap="none">
                <a:solidFill>
                  <a:srgbClr val="4B4B4B"/>
                </a:solidFill>
                <a:latin typeface="Calibri"/>
                <a:ea typeface="Calibri"/>
                <a:cs typeface="Calibri"/>
                <a:sym typeface="Calibri"/>
              </a:defRPr>
            </a:lvl1pPr>
            <a:lvl2pPr marL="914400" marR="0" lvl="1" indent="-342900" algn="l" rtl="0">
              <a:lnSpc>
                <a:spcPct val="90000"/>
              </a:lnSpc>
              <a:spcBef>
                <a:spcPts val="500"/>
              </a:spcBef>
              <a:spcAft>
                <a:spcPts val="0"/>
              </a:spcAft>
              <a:buClr>
                <a:srgbClr val="4B4B4B"/>
              </a:buClr>
              <a:buSzPts val="1800"/>
              <a:buFont typeface="Arial"/>
              <a:buChar char="•"/>
              <a:defRPr sz="2800" b="0" i="0" u="none" strike="noStrike" cap="none">
                <a:solidFill>
                  <a:srgbClr val="4B4B4B"/>
                </a:solidFill>
                <a:latin typeface="Calibri"/>
                <a:ea typeface="Calibri"/>
                <a:cs typeface="Calibri"/>
                <a:sym typeface="Calibri"/>
              </a:defRPr>
            </a:lvl2pPr>
            <a:lvl3pPr marL="1371600" marR="0" lvl="2" indent="-342900" algn="l" rtl="0">
              <a:lnSpc>
                <a:spcPct val="90000"/>
              </a:lnSpc>
              <a:spcBef>
                <a:spcPts val="500"/>
              </a:spcBef>
              <a:spcAft>
                <a:spcPts val="0"/>
              </a:spcAft>
              <a:buClr>
                <a:srgbClr val="4B4B4B"/>
              </a:buClr>
              <a:buSzPts val="1800"/>
              <a:buFont typeface="Arial"/>
              <a:buChar char="•"/>
              <a:defRPr sz="2400" b="0" i="0" u="none" strike="noStrike" cap="none">
                <a:solidFill>
                  <a:srgbClr val="4B4B4B"/>
                </a:solidFill>
                <a:latin typeface="Calibri"/>
                <a:ea typeface="Calibri"/>
                <a:cs typeface="Calibri"/>
                <a:sym typeface="Calibri"/>
              </a:defRPr>
            </a:lvl3pPr>
            <a:lvl4pPr marL="1828800" marR="0" lvl="3" indent="-342900" algn="l" rtl="0">
              <a:lnSpc>
                <a:spcPct val="90000"/>
              </a:lnSpc>
              <a:spcBef>
                <a:spcPts val="500"/>
              </a:spcBef>
              <a:spcAft>
                <a:spcPts val="0"/>
              </a:spcAft>
              <a:buClr>
                <a:srgbClr val="4B4B4B"/>
              </a:buClr>
              <a:buSzPts val="1800"/>
              <a:buFont typeface="Arial"/>
              <a:buChar char="•"/>
              <a:defRPr sz="2000" b="0" i="0" u="none" strike="noStrike" cap="none">
                <a:solidFill>
                  <a:srgbClr val="4B4B4B"/>
                </a:solidFill>
                <a:latin typeface="Calibri"/>
                <a:ea typeface="Calibri"/>
                <a:cs typeface="Calibri"/>
                <a:sym typeface="Calibri"/>
              </a:defRPr>
            </a:lvl4pPr>
            <a:lvl5pPr marL="2286000" marR="0" lvl="4" indent="-342900" algn="l" rtl="0">
              <a:lnSpc>
                <a:spcPct val="90000"/>
              </a:lnSpc>
              <a:spcBef>
                <a:spcPts val="500"/>
              </a:spcBef>
              <a:spcAft>
                <a:spcPts val="0"/>
              </a:spcAft>
              <a:buClr>
                <a:srgbClr val="4B4B4B"/>
              </a:buClr>
              <a:buSzPts val="1800"/>
              <a:buFont typeface="Arial"/>
              <a:buChar char="•"/>
              <a:defRPr sz="2000" b="0" i="0" u="none" strike="noStrike" cap="none">
                <a:solidFill>
                  <a:srgbClr val="4B4B4B"/>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US" sz="1800" b="1" dirty="0">
                <a:solidFill>
                  <a:schemeClr val="tx1"/>
                </a:solidFill>
              </a:rPr>
              <a:t>Mosel </a:t>
            </a:r>
          </a:p>
          <a:p>
            <a:pPr marL="114300" indent="0">
              <a:buFont typeface="Arial"/>
              <a:buNone/>
            </a:pPr>
            <a:r>
              <a:rPr lang="en-US" sz="1600" i="1" dirty="0">
                <a:solidFill>
                  <a:schemeClr val="tx1"/>
                </a:solidFill>
              </a:rPr>
              <a:t>German wine</a:t>
            </a:r>
          </a:p>
          <a:p>
            <a:pPr marL="114300" indent="0">
              <a:buFont typeface="Arial"/>
              <a:buNone/>
            </a:pPr>
            <a:r>
              <a:rPr lang="en-US" sz="1600" dirty="0">
                <a:solidFill>
                  <a:schemeClr val="tx1"/>
                </a:solidFill>
              </a:rPr>
              <a:t>The mark certifies origin in a geographical region in Germany, and characteristics of quality as most recently defined by the German wine la&lt;. </a:t>
            </a:r>
          </a:p>
          <a:p>
            <a:pPr marL="114300" indent="0">
              <a:buFont typeface="Arial"/>
              <a:buNone/>
            </a:pPr>
            <a:endParaRPr lang="en-US" sz="2000" dirty="0"/>
          </a:p>
          <a:p>
            <a:pPr marL="114300" indent="0">
              <a:buFont typeface="Arial"/>
              <a:buNone/>
            </a:pPr>
            <a:endParaRPr lang="en-US" sz="2400" b="1" dirty="0"/>
          </a:p>
          <a:p>
            <a:pPr marL="114300" indent="0">
              <a:buFont typeface="Arial"/>
              <a:buNone/>
            </a:pPr>
            <a:endParaRPr lang="en-US" sz="2400" dirty="0"/>
          </a:p>
        </p:txBody>
      </p:sp>
    </p:spTree>
    <p:extLst>
      <p:ext uri="{BB962C8B-B14F-4D97-AF65-F5344CB8AC3E}">
        <p14:creationId xmlns:p14="http://schemas.microsoft.com/office/powerpoint/2010/main" val="358811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B76BF-1EC5-734A-94E2-45E8BB2405AD}"/>
              </a:ext>
            </a:extLst>
          </p:cNvPr>
          <p:cNvSpPr>
            <a:spLocks noGrp="1"/>
          </p:cNvSpPr>
          <p:nvPr>
            <p:ph type="title"/>
          </p:nvPr>
        </p:nvSpPr>
        <p:spPr/>
        <p:txBody>
          <a:bodyPr/>
          <a:lstStyle/>
          <a:p>
            <a:r>
              <a:rPr lang="en-US" sz="4000" b="1">
                <a:latin typeface="Calibri" panose="020F0502020204030204" pitchFamily="34" charset="0"/>
                <a:cs typeface="Calibri" panose="020F0502020204030204" pitchFamily="34" charset="0"/>
              </a:rPr>
              <a:t>GI Protection in the United States</a:t>
            </a:r>
          </a:p>
        </p:txBody>
      </p:sp>
      <p:sp>
        <p:nvSpPr>
          <p:cNvPr id="3" name="Espace réservé du texte 2">
            <a:extLst>
              <a:ext uri="{FF2B5EF4-FFF2-40B4-BE49-F238E27FC236}">
                <a16:creationId xmlns:a16="http://schemas.microsoft.com/office/drawing/2014/main" id="{4F2A41AA-9EA1-3144-AD36-F61ECBFCE816}"/>
              </a:ext>
            </a:extLst>
          </p:cNvPr>
          <p:cNvSpPr>
            <a:spLocks noGrp="1"/>
          </p:cNvSpPr>
          <p:nvPr>
            <p:ph type="body" idx="1"/>
          </p:nvPr>
        </p:nvSpPr>
        <p:spPr>
          <a:xfrm>
            <a:off x="838200" y="2273643"/>
            <a:ext cx="10515600" cy="3903320"/>
          </a:xfrm>
        </p:spPr>
        <p:txBody>
          <a:bodyPr/>
          <a:lstStyle/>
          <a:p>
            <a:r>
              <a:rPr lang="en-US" sz="2400" dirty="0">
                <a:solidFill>
                  <a:schemeClr val="tx1"/>
                </a:solidFill>
              </a:rPr>
              <a:t>A </a:t>
            </a:r>
            <a:r>
              <a:rPr lang="en-US" sz="2400" b="1" dirty="0">
                <a:solidFill>
                  <a:schemeClr val="tx1"/>
                </a:solidFill>
              </a:rPr>
              <a:t>collective mark </a:t>
            </a:r>
            <a:r>
              <a:rPr lang="en-US" sz="2400" dirty="0">
                <a:solidFill>
                  <a:schemeClr val="tx1"/>
                </a:solidFill>
              </a:rPr>
              <a:t>is another type of trademark. It indicates membership in a collective entity (e.g., union, association or other organization) and distinguishes the geographical origin, quality mode of manufacture, etc. of a product. </a:t>
            </a:r>
          </a:p>
          <a:p>
            <a:r>
              <a:rPr lang="en-US" sz="2400" dirty="0">
                <a:solidFill>
                  <a:schemeClr val="tx1"/>
                </a:solidFill>
              </a:rPr>
              <a:t>A collective mark implies that the members of the collective entity conform to the specified standards set by the parent organization.</a:t>
            </a:r>
          </a:p>
          <a:p>
            <a:r>
              <a:rPr lang="en-US" sz="2400" dirty="0">
                <a:solidFill>
                  <a:schemeClr val="tx1"/>
                </a:solidFill>
              </a:rPr>
              <a:t>Unlike a certification mark, a collective mark is owned by a collective entity. </a:t>
            </a:r>
          </a:p>
          <a:p>
            <a:r>
              <a:rPr lang="en-US" sz="2400" dirty="0">
                <a:solidFill>
                  <a:schemeClr val="tx1"/>
                </a:solidFill>
              </a:rPr>
              <a:t>The collective entity can advertise the mark as well as the products that are sold by its members under the mark.</a:t>
            </a:r>
          </a:p>
        </p:txBody>
      </p:sp>
    </p:spTree>
    <p:extLst>
      <p:ext uri="{BB962C8B-B14F-4D97-AF65-F5344CB8AC3E}">
        <p14:creationId xmlns:p14="http://schemas.microsoft.com/office/powerpoint/2010/main" val="3453760822"/>
      </p:ext>
    </p:extLst>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77F14C8F4D3C4CB50F8D241DC6D0A7" ma:contentTypeVersion="13" ma:contentTypeDescription="Create a new document." ma:contentTypeScope="" ma:versionID="399796cb9596711020db6814ffbe37b3">
  <xsd:schema xmlns:xsd="http://www.w3.org/2001/XMLSchema" xmlns:xs="http://www.w3.org/2001/XMLSchema" xmlns:p="http://schemas.microsoft.com/office/2006/metadata/properties" xmlns:ns2="1a77752c-389e-4139-a2e1-ffeb93c6b7f4" xmlns:ns3="3f22d959-b4eb-4e97-a7c2-b3045aa00095" targetNamespace="http://schemas.microsoft.com/office/2006/metadata/properties" ma:root="true" ma:fieldsID="7a1526967186d87192f3caa1a4c6f145" ns2:_="" ns3:_="">
    <xsd:import namespace="1a77752c-389e-4139-a2e1-ffeb93c6b7f4"/>
    <xsd:import namespace="3f22d959-b4eb-4e97-a7c2-b3045aa0009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77752c-389e-4139-a2e1-ffeb93c6b7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22d959-b4eb-4e97-a7c2-b3045aa0009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47E304-892E-45E8-A08F-429ECFCEB9C7}">
  <ds:schemaRefs>
    <ds:schemaRef ds:uri="http://schemas.microsoft.com/office/2006/documentManagement/types"/>
    <ds:schemaRef ds:uri="http://purl.org/dc/dcmitype/"/>
    <ds:schemaRef ds:uri="http://purl.org/dc/elements/1.1/"/>
    <ds:schemaRef ds:uri="3f22d959-b4eb-4e97-a7c2-b3045aa00095"/>
    <ds:schemaRef ds:uri="http://schemas.microsoft.com/office/2006/metadata/properties"/>
    <ds:schemaRef ds:uri="http://www.w3.org/XML/1998/namespace"/>
    <ds:schemaRef ds:uri="1a77752c-389e-4139-a2e1-ffeb93c6b7f4"/>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5D055AA0-2FDA-4B7B-95F4-BFFC2FA6CD6E}">
  <ds:schemaRefs>
    <ds:schemaRef ds:uri="http://schemas.microsoft.com/sharepoint/v3/contenttype/forms"/>
  </ds:schemaRefs>
</ds:datastoreItem>
</file>

<file path=customXml/itemProps3.xml><?xml version="1.0" encoding="utf-8"?>
<ds:datastoreItem xmlns:ds="http://schemas.openxmlformats.org/officeDocument/2006/customXml" ds:itemID="{47F70248-029D-4D02-A603-D0716A8988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77752c-389e-4139-a2e1-ffeb93c6b7f4"/>
    <ds:schemaRef ds:uri="3f22d959-b4eb-4e97-a7c2-b3045aa000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otalTime>796</TotalTime>
  <Words>3801</Words>
  <Application>Microsoft Macintosh PowerPoint</Application>
  <PresentationFormat>Grand écran</PresentationFormat>
  <Paragraphs>201</Paragraphs>
  <Slides>27</Slides>
  <Notes>4</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27</vt:i4>
      </vt:variant>
    </vt:vector>
  </HeadingPairs>
  <TitlesOfParts>
    <vt:vector size="32" baseType="lpstr">
      <vt:lpstr>Calibri</vt:lpstr>
      <vt:lpstr>Arial</vt:lpstr>
      <vt:lpstr>Libre Franklin Thin</vt:lpstr>
      <vt:lpstr>Custom Design</vt:lpstr>
      <vt:lpstr>Office Theme</vt:lpstr>
      <vt:lpstr>An Overview of Geographical Indications and their Impacts on U.S. Agriculture</vt:lpstr>
      <vt:lpstr>What is a geographical indication?</vt:lpstr>
      <vt:lpstr>Présentation PowerPoint</vt:lpstr>
      <vt:lpstr>GI Multilateral Protection – TRIPS Agreement</vt:lpstr>
      <vt:lpstr>GI Multilateral Protection – TRIPS Agreement</vt:lpstr>
      <vt:lpstr>GI Multilateral Protection – TRIPS Agreement</vt:lpstr>
      <vt:lpstr>GI Protection in the United States</vt:lpstr>
      <vt:lpstr>Examples of Foreign GIs Protected as Certification Marks</vt:lpstr>
      <vt:lpstr>GI Protection in the United States</vt:lpstr>
      <vt:lpstr>Example of a Foreign GI Protected as a Collective Mark</vt:lpstr>
      <vt:lpstr>GI Protection in the United States – Wine, Spirits</vt:lpstr>
      <vt:lpstr>GI Protection in the European Union</vt:lpstr>
      <vt:lpstr>GI Protection in the European Union</vt:lpstr>
      <vt:lpstr>Differences between EU GIs and U.S. Trademarks</vt:lpstr>
      <vt:lpstr>Bilateral Trade Agreements</vt:lpstr>
      <vt:lpstr>Economical Value of EU GIs </vt:lpstr>
      <vt:lpstr>Economical Value of EU GIs </vt:lpstr>
      <vt:lpstr>Impacts of EU GIs on U.S. Agricultural Trade</vt:lpstr>
      <vt:lpstr>Impacts of subsequent GI restrictions on common cheese names in the U.S.</vt:lpstr>
      <vt:lpstr>Gruyere Cheese: Generic or Not?</vt:lpstr>
      <vt:lpstr>EU GI Protection in Preferential Trade Agreements</vt:lpstr>
      <vt:lpstr>USMCA – Heightened Protection for Generic Terms</vt:lpstr>
      <vt:lpstr>USMCA – Heightened Protection for Generic Terms</vt:lpstr>
      <vt:lpstr>USMCA – Heightened Protection for Generic Terms</vt:lpstr>
      <vt:lpstr>Special 301 Report</vt:lpstr>
      <vt:lpstr>           Thank you!</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Marie, Chloe Justine Laura</cp:lastModifiedBy>
  <cp:revision>12</cp:revision>
  <dcterms:modified xsi:type="dcterms:W3CDTF">2022-08-17T13:27:53Z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0x0101002177F14C8F4D3C4CB50F8D241DC6D0A7</vt:lpwstr>
  </property>
</Properties>
</file>