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2" r:id="rId3"/>
  </p:sldMasterIdLst>
  <p:notesMasterIdLst>
    <p:notesMasterId r:id="rId25"/>
  </p:notesMasterIdLst>
  <p:sldIdLst>
    <p:sldId id="256" r:id="rId4"/>
    <p:sldId id="1147" r:id="rId5"/>
    <p:sldId id="1148" r:id="rId6"/>
    <p:sldId id="1145" r:id="rId7"/>
    <p:sldId id="1149" r:id="rId8"/>
    <p:sldId id="1150" r:id="rId9"/>
    <p:sldId id="1152" r:id="rId10"/>
    <p:sldId id="1140" r:id="rId11"/>
    <p:sldId id="258" r:id="rId12"/>
    <p:sldId id="1141" r:id="rId13"/>
    <p:sldId id="1153" r:id="rId14"/>
    <p:sldId id="1154" r:id="rId15"/>
    <p:sldId id="1159" r:id="rId16"/>
    <p:sldId id="1158" r:id="rId17"/>
    <p:sldId id="1157" r:id="rId18"/>
    <p:sldId id="1160" r:id="rId19"/>
    <p:sldId id="1161" r:id="rId20"/>
    <p:sldId id="1162" r:id="rId21"/>
    <p:sldId id="1163" r:id="rId22"/>
    <p:sldId id="307" r:id="rId23"/>
    <p:sldId id="11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E0B4"/>
    <a:srgbClr val="D1E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9409F-D54D-4DE6-A9A1-5BD044646C4C}" v="50" dt="2023-10-17T02:43:30.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3" d="100"/>
          <a:sy n="73" d="100"/>
        </p:scale>
        <p:origin x="72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0F7B1-D82B-419E-BD24-F905AAAB1DC7}" type="doc">
      <dgm:prSet loTypeId="urn:microsoft.com/office/officeart/2008/layout/VerticalCurvedList" loCatId="list" qsTypeId="urn:microsoft.com/office/officeart/2005/8/quickstyle/simple1" qsCatId="simple" csTypeId="urn:microsoft.com/office/officeart/2005/8/colors/accent6_1" csCatId="accent6"/>
      <dgm:spPr/>
      <dgm:t>
        <a:bodyPr/>
        <a:lstStyle/>
        <a:p>
          <a:endParaRPr lang="en-US"/>
        </a:p>
      </dgm:t>
    </dgm:pt>
    <dgm:pt modelId="{BDFF683E-C1FA-4E5E-A8E6-64DA57B0FED5}">
      <dgm:prSet/>
      <dgm:spPr/>
      <dgm:t>
        <a:bodyPr/>
        <a:lstStyle/>
        <a:p>
          <a:pPr algn="ctr"/>
          <a:r>
            <a:rPr lang="en-US" dirty="0">
              <a:latin typeface="Georgia" panose="02040502050405020303" pitchFamily="18" charset="0"/>
            </a:rPr>
            <a:t>What are PFAS?</a:t>
          </a:r>
        </a:p>
      </dgm:t>
    </dgm:pt>
    <dgm:pt modelId="{B1525153-3717-42BF-8DC3-229A6EDFF3E7}" type="parTrans" cxnId="{C54AC10B-8EF5-4949-ADD2-94CB8811047B}">
      <dgm:prSet/>
      <dgm:spPr/>
      <dgm:t>
        <a:bodyPr/>
        <a:lstStyle/>
        <a:p>
          <a:endParaRPr lang="en-US"/>
        </a:p>
      </dgm:t>
    </dgm:pt>
    <dgm:pt modelId="{CFFAE00A-C17B-4569-AAD5-1FAD227A36A8}" type="sibTrans" cxnId="{C54AC10B-8EF5-4949-ADD2-94CB8811047B}">
      <dgm:prSet/>
      <dgm:spPr/>
      <dgm:t>
        <a:bodyPr/>
        <a:lstStyle/>
        <a:p>
          <a:endParaRPr lang="en-US"/>
        </a:p>
      </dgm:t>
    </dgm:pt>
    <dgm:pt modelId="{79D99CAF-7530-4082-8DFC-0192E21FED6E}" type="pres">
      <dgm:prSet presAssocID="{C120F7B1-D82B-419E-BD24-F905AAAB1DC7}" presName="Name0" presStyleCnt="0">
        <dgm:presLayoutVars>
          <dgm:chMax val="7"/>
          <dgm:chPref val="7"/>
          <dgm:dir/>
        </dgm:presLayoutVars>
      </dgm:prSet>
      <dgm:spPr/>
    </dgm:pt>
    <dgm:pt modelId="{C88B24F2-8C75-4A64-B4F0-AB24CE5935DF}" type="pres">
      <dgm:prSet presAssocID="{C120F7B1-D82B-419E-BD24-F905AAAB1DC7}" presName="Name1" presStyleCnt="0"/>
      <dgm:spPr/>
    </dgm:pt>
    <dgm:pt modelId="{EEC68588-ECAE-4170-B1B7-FB8DB86C8897}" type="pres">
      <dgm:prSet presAssocID="{C120F7B1-D82B-419E-BD24-F905AAAB1DC7}" presName="cycle" presStyleCnt="0"/>
      <dgm:spPr/>
    </dgm:pt>
    <dgm:pt modelId="{F4777B14-347E-478F-85AC-FEE4F51036EB}" type="pres">
      <dgm:prSet presAssocID="{C120F7B1-D82B-419E-BD24-F905AAAB1DC7}" presName="srcNode" presStyleLbl="node1" presStyleIdx="0" presStyleCnt="1"/>
      <dgm:spPr/>
    </dgm:pt>
    <dgm:pt modelId="{FFB99BFB-CF82-4666-ABB4-7A619A15A176}" type="pres">
      <dgm:prSet presAssocID="{C120F7B1-D82B-419E-BD24-F905AAAB1DC7}" presName="conn" presStyleLbl="parChTrans1D2" presStyleIdx="0" presStyleCnt="1"/>
      <dgm:spPr/>
    </dgm:pt>
    <dgm:pt modelId="{1D25D8B3-5726-4318-B6ED-789B9AC35ED1}" type="pres">
      <dgm:prSet presAssocID="{C120F7B1-D82B-419E-BD24-F905AAAB1DC7}" presName="extraNode" presStyleLbl="node1" presStyleIdx="0" presStyleCnt="1"/>
      <dgm:spPr/>
    </dgm:pt>
    <dgm:pt modelId="{C8729054-158D-4ED9-98B5-3102DE0A3FAC}" type="pres">
      <dgm:prSet presAssocID="{C120F7B1-D82B-419E-BD24-F905AAAB1DC7}" presName="dstNode" presStyleLbl="node1" presStyleIdx="0" presStyleCnt="1"/>
      <dgm:spPr/>
    </dgm:pt>
    <dgm:pt modelId="{CE8C7A6F-B88D-4329-AA61-4B765A26ECEC}" type="pres">
      <dgm:prSet presAssocID="{BDFF683E-C1FA-4E5E-A8E6-64DA57B0FED5}" presName="text_1" presStyleLbl="node1" presStyleIdx="0" presStyleCnt="1">
        <dgm:presLayoutVars>
          <dgm:bulletEnabled val="1"/>
        </dgm:presLayoutVars>
      </dgm:prSet>
      <dgm:spPr/>
    </dgm:pt>
    <dgm:pt modelId="{B8A41C54-11BC-4FFA-ABD5-E6F327BB323F}" type="pres">
      <dgm:prSet presAssocID="{BDFF683E-C1FA-4E5E-A8E6-64DA57B0FED5}" presName="accent_1" presStyleCnt="0"/>
      <dgm:spPr/>
    </dgm:pt>
    <dgm:pt modelId="{0E388F2E-9BD0-487B-BC36-4D301AECBF98}" type="pres">
      <dgm:prSet presAssocID="{BDFF683E-C1FA-4E5E-A8E6-64DA57B0FED5}" presName="accentRepeatNode" presStyleLbl="solidFgAcc1" presStyleIdx="0" presStyleCnt="1"/>
      <dgm:spPr/>
    </dgm:pt>
  </dgm:ptLst>
  <dgm:cxnLst>
    <dgm:cxn modelId="{C54AC10B-8EF5-4949-ADD2-94CB8811047B}" srcId="{C120F7B1-D82B-419E-BD24-F905AAAB1DC7}" destId="{BDFF683E-C1FA-4E5E-A8E6-64DA57B0FED5}" srcOrd="0" destOrd="0" parTransId="{B1525153-3717-42BF-8DC3-229A6EDFF3E7}" sibTransId="{CFFAE00A-C17B-4569-AAD5-1FAD227A36A8}"/>
    <dgm:cxn modelId="{64D0E07F-9058-4631-B75D-A23522AFE329}" type="presOf" srcId="{BDFF683E-C1FA-4E5E-A8E6-64DA57B0FED5}" destId="{CE8C7A6F-B88D-4329-AA61-4B765A26ECEC}" srcOrd="0" destOrd="0" presId="urn:microsoft.com/office/officeart/2008/layout/VerticalCurvedList"/>
    <dgm:cxn modelId="{5AA87F90-9788-4B27-ACC4-D470036C5D6A}" type="presOf" srcId="{CFFAE00A-C17B-4569-AAD5-1FAD227A36A8}" destId="{FFB99BFB-CF82-4666-ABB4-7A619A15A176}" srcOrd="0" destOrd="0" presId="urn:microsoft.com/office/officeart/2008/layout/VerticalCurvedList"/>
    <dgm:cxn modelId="{8310AB93-C022-4674-987E-857F381C5039}" type="presOf" srcId="{C120F7B1-D82B-419E-BD24-F905AAAB1DC7}" destId="{79D99CAF-7530-4082-8DFC-0192E21FED6E}" srcOrd="0" destOrd="0" presId="urn:microsoft.com/office/officeart/2008/layout/VerticalCurvedList"/>
    <dgm:cxn modelId="{ED232E4A-6A28-42F3-92EB-A4618330486B}" type="presParOf" srcId="{79D99CAF-7530-4082-8DFC-0192E21FED6E}" destId="{C88B24F2-8C75-4A64-B4F0-AB24CE5935DF}" srcOrd="0" destOrd="0" presId="urn:microsoft.com/office/officeart/2008/layout/VerticalCurvedList"/>
    <dgm:cxn modelId="{212FEE5C-7C06-4FAF-AAD7-05A48855ACA1}" type="presParOf" srcId="{C88B24F2-8C75-4A64-B4F0-AB24CE5935DF}" destId="{EEC68588-ECAE-4170-B1B7-FB8DB86C8897}" srcOrd="0" destOrd="0" presId="urn:microsoft.com/office/officeart/2008/layout/VerticalCurvedList"/>
    <dgm:cxn modelId="{B5539E67-7077-46E9-83C3-60F4C83424B1}" type="presParOf" srcId="{EEC68588-ECAE-4170-B1B7-FB8DB86C8897}" destId="{F4777B14-347E-478F-85AC-FEE4F51036EB}" srcOrd="0" destOrd="0" presId="urn:microsoft.com/office/officeart/2008/layout/VerticalCurvedList"/>
    <dgm:cxn modelId="{08B7BFE0-D860-4C2F-AF17-5613BE33584F}" type="presParOf" srcId="{EEC68588-ECAE-4170-B1B7-FB8DB86C8897}" destId="{FFB99BFB-CF82-4666-ABB4-7A619A15A176}" srcOrd="1" destOrd="0" presId="urn:microsoft.com/office/officeart/2008/layout/VerticalCurvedList"/>
    <dgm:cxn modelId="{645DBC3A-E8C7-4147-8B7E-7EAEEA81F778}" type="presParOf" srcId="{EEC68588-ECAE-4170-B1B7-FB8DB86C8897}" destId="{1D25D8B3-5726-4318-B6ED-789B9AC35ED1}" srcOrd="2" destOrd="0" presId="urn:microsoft.com/office/officeart/2008/layout/VerticalCurvedList"/>
    <dgm:cxn modelId="{DAA6044E-BB65-4C4C-A06A-4306911F5FD4}" type="presParOf" srcId="{EEC68588-ECAE-4170-B1B7-FB8DB86C8897}" destId="{C8729054-158D-4ED9-98B5-3102DE0A3FAC}" srcOrd="3" destOrd="0" presId="urn:microsoft.com/office/officeart/2008/layout/VerticalCurvedList"/>
    <dgm:cxn modelId="{E6299377-FC58-4973-AE48-D314C0058D05}" type="presParOf" srcId="{C88B24F2-8C75-4A64-B4F0-AB24CE5935DF}" destId="{CE8C7A6F-B88D-4329-AA61-4B765A26ECEC}" srcOrd="1" destOrd="0" presId="urn:microsoft.com/office/officeart/2008/layout/VerticalCurvedList"/>
    <dgm:cxn modelId="{9E905EF4-421A-4DE8-A43D-F0EEF29F7D54}" type="presParOf" srcId="{C88B24F2-8C75-4A64-B4F0-AB24CE5935DF}" destId="{B8A41C54-11BC-4FFA-ABD5-E6F327BB323F}" srcOrd="2" destOrd="0" presId="urn:microsoft.com/office/officeart/2008/layout/VerticalCurvedList"/>
    <dgm:cxn modelId="{09F4D42B-3191-471C-8F60-FF0FE6DD5FB8}" type="presParOf" srcId="{B8A41C54-11BC-4FFA-ABD5-E6F327BB323F}" destId="{0E388F2E-9BD0-487B-BC36-4D301AECBF9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20F7B1-D82B-419E-BD24-F905AAAB1DC7}"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n-US"/>
        </a:p>
      </dgm:t>
    </dgm:pt>
    <dgm:pt modelId="{BDFF683E-C1FA-4E5E-A8E6-64DA57B0FED5}">
      <dgm:prSet/>
      <dgm:spPr/>
      <dgm:t>
        <a:bodyPr/>
        <a:lstStyle/>
        <a:p>
          <a:pPr algn="ctr"/>
          <a:r>
            <a:rPr lang="en-US" dirty="0">
              <a:latin typeface="Georgia" panose="02040502050405020303" pitchFamily="18" charset="0"/>
            </a:rPr>
            <a:t>What is the significance of PFAS to the agriculture industry?</a:t>
          </a:r>
        </a:p>
      </dgm:t>
    </dgm:pt>
    <dgm:pt modelId="{B1525153-3717-42BF-8DC3-229A6EDFF3E7}" type="parTrans" cxnId="{C54AC10B-8EF5-4949-ADD2-94CB8811047B}">
      <dgm:prSet/>
      <dgm:spPr/>
      <dgm:t>
        <a:bodyPr/>
        <a:lstStyle/>
        <a:p>
          <a:endParaRPr lang="en-US"/>
        </a:p>
      </dgm:t>
    </dgm:pt>
    <dgm:pt modelId="{CFFAE00A-C17B-4569-AAD5-1FAD227A36A8}" type="sibTrans" cxnId="{C54AC10B-8EF5-4949-ADD2-94CB8811047B}">
      <dgm:prSet/>
      <dgm:spPr/>
      <dgm:t>
        <a:bodyPr/>
        <a:lstStyle/>
        <a:p>
          <a:endParaRPr lang="en-US"/>
        </a:p>
      </dgm:t>
    </dgm:pt>
    <dgm:pt modelId="{1B9AF54A-9FD9-4E87-8523-0097320D3C73}" type="pres">
      <dgm:prSet presAssocID="{C120F7B1-D82B-419E-BD24-F905AAAB1DC7}" presName="Name0" presStyleCnt="0">
        <dgm:presLayoutVars>
          <dgm:chMax val="7"/>
          <dgm:chPref val="7"/>
          <dgm:dir/>
        </dgm:presLayoutVars>
      </dgm:prSet>
      <dgm:spPr/>
    </dgm:pt>
    <dgm:pt modelId="{99517FA2-1A2A-46E8-9C10-437D6B26766C}" type="pres">
      <dgm:prSet presAssocID="{C120F7B1-D82B-419E-BD24-F905AAAB1DC7}" presName="Name1" presStyleCnt="0"/>
      <dgm:spPr/>
    </dgm:pt>
    <dgm:pt modelId="{01DD5BB9-D3A3-4768-AE86-6CC2094421C6}" type="pres">
      <dgm:prSet presAssocID="{C120F7B1-D82B-419E-BD24-F905AAAB1DC7}" presName="cycle" presStyleCnt="0"/>
      <dgm:spPr/>
    </dgm:pt>
    <dgm:pt modelId="{8729E2EE-6B6E-402F-8057-54F0DC6BAF10}" type="pres">
      <dgm:prSet presAssocID="{C120F7B1-D82B-419E-BD24-F905AAAB1DC7}" presName="srcNode" presStyleLbl="node1" presStyleIdx="0" presStyleCnt="1"/>
      <dgm:spPr/>
    </dgm:pt>
    <dgm:pt modelId="{A54D8E1C-E0BD-4D5E-BDB4-56E8781007B0}" type="pres">
      <dgm:prSet presAssocID="{C120F7B1-D82B-419E-BD24-F905AAAB1DC7}" presName="conn" presStyleLbl="parChTrans1D2" presStyleIdx="0" presStyleCnt="1"/>
      <dgm:spPr/>
    </dgm:pt>
    <dgm:pt modelId="{25C14293-7285-48B5-8321-6DA7055B47CE}" type="pres">
      <dgm:prSet presAssocID="{C120F7B1-D82B-419E-BD24-F905AAAB1DC7}" presName="extraNode" presStyleLbl="node1" presStyleIdx="0" presStyleCnt="1"/>
      <dgm:spPr/>
    </dgm:pt>
    <dgm:pt modelId="{2BDCBF95-93BA-4F3F-9345-D0D28C604012}" type="pres">
      <dgm:prSet presAssocID="{C120F7B1-D82B-419E-BD24-F905AAAB1DC7}" presName="dstNode" presStyleLbl="node1" presStyleIdx="0" presStyleCnt="1"/>
      <dgm:spPr/>
    </dgm:pt>
    <dgm:pt modelId="{B6D0CBE6-0B6B-4FE8-AEDA-C6E52CD21B33}" type="pres">
      <dgm:prSet presAssocID="{BDFF683E-C1FA-4E5E-A8E6-64DA57B0FED5}" presName="text_1" presStyleLbl="node1" presStyleIdx="0" presStyleCnt="1">
        <dgm:presLayoutVars>
          <dgm:bulletEnabled val="1"/>
        </dgm:presLayoutVars>
      </dgm:prSet>
      <dgm:spPr/>
    </dgm:pt>
    <dgm:pt modelId="{E83D927D-205A-4F89-8DAA-DEAAC1C6800E}" type="pres">
      <dgm:prSet presAssocID="{BDFF683E-C1FA-4E5E-A8E6-64DA57B0FED5}" presName="accent_1" presStyleCnt="0"/>
      <dgm:spPr/>
    </dgm:pt>
    <dgm:pt modelId="{24E26F1C-35E8-47AB-BF95-5935886E351E}" type="pres">
      <dgm:prSet presAssocID="{BDFF683E-C1FA-4E5E-A8E6-64DA57B0FED5}" presName="accentRepeatNode" presStyleLbl="solidFgAcc1" presStyleIdx="0" presStyleCnt="1"/>
      <dgm:spPr/>
    </dgm:pt>
  </dgm:ptLst>
  <dgm:cxnLst>
    <dgm:cxn modelId="{C54AC10B-8EF5-4949-ADD2-94CB8811047B}" srcId="{C120F7B1-D82B-419E-BD24-F905AAAB1DC7}" destId="{BDFF683E-C1FA-4E5E-A8E6-64DA57B0FED5}" srcOrd="0" destOrd="0" parTransId="{B1525153-3717-42BF-8DC3-229A6EDFF3E7}" sibTransId="{CFFAE00A-C17B-4569-AAD5-1FAD227A36A8}"/>
    <dgm:cxn modelId="{8F328D18-30B2-4854-8B37-65C73681D1AE}" type="presOf" srcId="{BDFF683E-C1FA-4E5E-A8E6-64DA57B0FED5}" destId="{B6D0CBE6-0B6B-4FE8-AEDA-C6E52CD21B33}" srcOrd="0" destOrd="0" presId="urn:microsoft.com/office/officeart/2008/layout/VerticalCurvedList"/>
    <dgm:cxn modelId="{BF949492-1371-4C1F-82B1-CAD8A2731B7E}" type="presOf" srcId="{CFFAE00A-C17B-4569-AAD5-1FAD227A36A8}" destId="{A54D8E1C-E0BD-4D5E-BDB4-56E8781007B0}" srcOrd="0" destOrd="0" presId="urn:microsoft.com/office/officeart/2008/layout/VerticalCurvedList"/>
    <dgm:cxn modelId="{42012298-904A-40BB-A9DE-9F4E2F99B566}" type="presOf" srcId="{C120F7B1-D82B-419E-BD24-F905AAAB1DC7}" destId="{1B9AF54A-9FD9-4E87-8523-0097320D3C73}" srcOrd="0" destOrd="0" presId="urn:microsoft.com/office/officeart/2008/layout/VerticalCurvedList"/>
    <dgm:cxn modelId="{5BF6ADFE-7A92-4B6B-881C-3A31486C3068}" type="presParOf" srcId="{1B9AF54A-9FD9-4E87-8523-0097320D3C73}" destId="{99517FA2-1A2A-46E8-9C10-437D6B26766C}" srcOrd="0" destOrd="0" presId="urn:microsoft.com/office/officeart/2008/layout/VerticalCurvedList"/>
    <dgm:cxn modelId="{8D22FABB-7595-4E1C-8125-5D9CA634CCAC}" type="presParOf" srcId="{99517FA2-1A2A-46E8-9C10-437D6B26766C}" destId="{01DD5BB9-D3A3-4768-AE86-6CC2094421C6}" srcOrd="0" destOrd="0" presId="urn:microsoft.com/office/officeart/2008/layout/VerticalCurvedList"/>
    <dgm:cxn modelId="{7866956E-57F5-4191-806D-7F0F29B9F702}" type="presParOf" srcId="{01DD5BB9-D3A3-4768-AE86-6CC2094421C6}" destId="{8729E2EE-6B6E-402F-8057-54F0DC6BAF10}" srcOrd="0" destOrd="0" presId="urn:microsoft.com/office/officeart/2008/layout/VerticalCurvedList"/>
    <dgm:cxn modelId="{7FF98493-F853-4745-81C3-02A9920A5E55}" type="presParOf" srcId="{01DD5BB9-D3A3-4768-AE86-6CC2094421C6}" destId="{A54D8E1C-E0BD-4D5E-BDB4-56E8781007B0}" srcOrd="1" destOrd="0" presId="urn:microsoft.com/office/officeart/2008/layout/VerticalCurvedList"/>
    <dgm:cxn modelId="{2805561D-BC3B-499F-BDE8-D7155856A065}" type="presParOf" srcId="{01DD5BB9-D3A3-4768-AE86-6CC2094421C6}" destId="{25C14293-7285-48B5-8321-6DA7055B47CE}" srcOrd="2" destOrd="0" presId="urn:microsoft.com/office/officeart/2008/layout/VerticalCurvedList"/>
    <dgm:cxn modelId="{62DEEFFC-822C-4FDA-9A43-2AEB2301D7BE}" type="presParOf" srcId="{01DD5BB9-D3A3-4768-AE86-6CC2094421C6}" destId="{2BDCBF95-93BA-4F3F-9345-D0D28C604012}" srcOrd="3" destOrd="0" presId="urn:microsoft.com/office/officeart/2008/layout/VerticalCurvedList"/>
    <dgm:cxn modelId="{2F1562F3-358C-4E0C-816D-DA734D12983F}" type="presParOf" srcId="{99517FA2-1A2A-46E8-9C10-437D6B26766C}" destId="{B6D0CBE6-0B6B-4FE8-AEDA-C6E52CD21B33}" srcOrd="1" destOrd="0" presId="urn:microsoft.com/office/officeart/2008/layout/VerticalCurvedList"/>
    <dgm:cxn modelId="{4FB97AB8-0EF8-4E57-9BE0-1E9AFE0F0650}" type="presParOf" srcId="{99517FA2-1A2A-46E8-9C10-437D6B26766C}" destId="{E83D927D-205A-4F89-8DAA-DEAAC1C6800E}" srcOrd="2" destOrd="0" presId="urn:microsoft.com/office/officeart/2008/layout/VerticalCurvedList"/>
    <dgm:cxn modelId="{217B4E95-732B-43AE-9230-829C011929B2}" type="presParOf" srcId="{E83D927D-205A-4F89-8DAA-DEAAC1C6800E}" destId="{24E26F1C-35E8-47AB-BF95-5935886E35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20F7B1-D82B-419E-BD24-F905AAAB1DC7}"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n-US"/>
        </a:p>
      </dgm:t>
    </dgm:pt>
    <dgm:pt modelId="{BDFF683E-C1FA-4E5E-A8E6-64DA57B0FED5}">
      <dgm:prSet/>
      <dgm:spPr/>
      <dgm:t>
        <a:bodyPr/>
        <a:lstStyle/>
        <a:p>
          <a:pPr algn="ctr"/>
          <a:r>
            <a:rPr lang="en-US" dirty="0">
              <a:latin typeface="Georgia" panose="02040502050405020303" pitchFamily="18" charset="0"/>
            </a:rPr>
            <a:t>What is the current regulatory and litigation environment for PFAS?</a:t>
          </a:r>
        </a:p>
      </dgm:t>
    </dgm:pt>
    <dgm:pt modelId="{B1525153-3717-42BF-8DC3-229A6EDFF3E7}" type="parTrans" cxnId="{C54AC10B-8EF5-4949-ADD2-94CB8811047B}">
      <dgm:prSet/>
      <dgm:spPr/>
      <dgm:t>
        <a:bodyPr/>
        <a:lstStyle/>
        <a:p>
          <a:endParaRPr lang="en-US"/>
        </a:p>
      </dgm:t>
    </dgm:pt>
    <dgm:pt modelId="{CFFAE00A-C17B-4569-AAD5-1FAD227A36A8}" type="sibTrans" cxnId="{C54AC10B-8EF5-4949-ADD2-94CB8811047B}">
      <dgm:prSet/>
      <dgm:spPr/>
      <dgm:t>
        <a:bodyPr/>
        <a:lstStyle/>
        <a:p>
          <a:endParaRPr lang="en-US"/>
        </a:p>
      </dgm:t>
    </dgm:pt>
    <dgm:pt modelId="{1B9AF54A-9FD9-4E87-8523-0097320D3C73}" type="pres">
      <dgm:prSet presAssocID="{C120F7B1-D82B-419E-BD24-F905AAAB1DC7}" presName="Name0" presStyleCnt="0">
        <dgm:presLayoutVars>
          <dgm:chMax val="7"/>
          <dgm:chPref val="7"/>
          <dgm:dir/>
        </dgm:presLayoutVars>
      </dgm:prSet>
      <dgm:spPr/>
    </dgm:pt>
    <dgm:pt modelId="{99517FA2-1A2A-46E8-9C10-437D6B26766C}" type="pres">
      <dgm:prSet presAssocID="{C120F7B1-D82B-419E-BD24-F905AAAB1DC7}" presName="Name1" presStyleCnt="0"/>
      <dgm:spPr/>
    </dgm:pt>
    <dgm:pt modelId="{01DD5BB9-D3A3-4768-AE86-6CC2094421C6}" type="pres">
      <dgm:prSet presAssocID="{C120F7B1-D82B-419E-BD24-F905AAAB1DC7}" presName="cycle" presStyleCnt="0"/>
      <dgm:spPr/>
    </dgm:pt>
    <dgm:pt modelId="{8729E2EE-6B6E-402F-8057-54F0DC6BAF10}" type="pres">
      <dgm:prSet presAssocID="{C120F7B1-D82B-419E-BD24-F905AAAB1DC7}" presName="srcNode" presStyleLbl="node1" presStyleIdx="0" presStyleCnt="1"/>
      <dgm:spPr/>
    </dgm:pt>
    <dgm:pt modelId="{A54D8E1C-E0BD-4D5E-BDB4-56E8781007B0}" type="pres">
      <dgm:prSet presAssocID="{C120F7B1-D82B-419E-BD24-F905AAAB1DC7}" presName="conn" presStyleLbl="parChTrans1D2" presStyleIdx="0" presStyleCnt="1"/>
      <dgm:spPr/>
    </dgm:pt>
    <dgm:pt modelId="{25C14293-7285-48B5-8321-6DA7055B47CE}" type="pres">
      <dgm:prSet presAssocID="{C120F7B1-D82B-419E-BD24-F905AAAB1DC7}" presName="extraNode" presStyleLbl="node1" presStyleIdx="0" presStyleCnt="1"/>
      <dgm:spPr/>
    </dgm:pt>
    <dgm:pt modelId="{2BDCBF95-93BA-4F3F-9345-D0D28C604012}" type="pres">
      <dgm:prSet presAssocID="{C120F7B1-D82B-419E-BD24-F905AAAB1DC7}" presName="dstNode" presStyleLbl="node1" presStyleIdx="0" presStyleCnt="1"/>
      <dgm:spPr/>
    </dgm:pt>
    <dgm:pt modelId="{B6D0CBE6-0B6B-4FE8-AEDA-C6E52CD21B33}" type="pres">
      <dgm:prSet presAssocID="{BDFF683E-C1FA-4E5E-A8E6-64DA57B0FED5}" presName="text_1" presStyleLbl="node1" presStyleIdx="0" presStyleCnt="1">
        <dgm:presLayoutVars>
          <dgm:bulletEnabled val="1"/>
        </dgm:presLayoutVars>
      </dgm:prSet>
      <dgm:spPr/>
    </dgm:pt>
    <dgm:pt modelId="{E83D927D-205A-4F89-8DAA-DEAAC1C6800E}" type="pres">
      <dgm:prSet presAssocID="{BDFF683E-C1FA-4E5E-A8E6-64DA57B0FED5}" presName="accent_1" presStyleCnt="0"/>
      <dgm:spPr/>
    </dgm:pt>
    <dgm:pt modelId="{24E26F1C-35E8-47AB-BF95-5935886E351E}" type="pres">
      <dgm:prSet presAssocID="{BDFF683E-C1FA-4E5E-A8E6-64DA57B0FED5}" presName="accentRepeatNode" presStyleLbl="solidFgAcc1" presStyleIdx="0" presStyleCnt="1"/>
      <dgm:spPr/>
    </dgm:pt>
  </dgm:ptLst>
  <dgm:cxnLst>
    <dgm:cxn modelId="{C54AC10B-8EF5-4949-ADD2-94CB8811047B}" srcId="{C120F7B1-D82B-419E-BD24-F905AAAB1DC7}" destId="{BDFF683E-C1FA-4E5E-A8E6-64DA57B0FED5}" srcOrd="0" destOrd="0" parTransId="{B1525153-3717-42BF-8DC3-229A6EDFF3E7}" sibTransId="{CFFAE00A-C17B-4569-AAD5-1FAD227A36A8}"/>
    <dgm:cxn modelId="{8F328D18-30B2-4854-8B37-65C73681D1AE}" type="presOf" srcId="{BDFF683E-C1FA-4E5E-A8E6-64DA57B0FED5}" destId="{B6D0CBE6-0B6B-4FE8-AEDA-C6E52CD21B33}" srcOrd="0" destOrd="0" presId="urn:microsoft.com/office/officeart/2008/layout/VerticalCurvedList"/>
    <dgm:cxn modelId="{BF949492-1371-4C1F-82B1-CAD8A2731B7E}" type="presOf" srcId="{CFFAE00A-C17B-4569-AAD5-1FAD227A36A8}" destId="{A54D8E1C-E0BD-4D5E-BDB4-56E8781007B0}" srcOrd="0" destOrd="0" presId="urn:microsoft.com/office/officeart/2008/layout/VerticalCurvedList"/>
    <dgm:cxn modelId="{42012298-904A-40BB-A9DE-9F4E2F99B566}" type="presOf" srcId="{C120F7B1-D82B-419E-BD24-F905AAAB1DC7}" destId="{1B9AF54A-9FD9-4E87-8523-0097320D3C73}" srcOrd="0" destOrd="0" presId="urn:microsoft.com/office/officeart/2008/layout/VerticalCurvedList"/>
    <dgm:cxn modelId="{5BF6ADFE-7A92-4B6B-881C-3A31486C3068}" type="presParOf" srcId="{1B9AF54A-9FD9-4E87-8523-0097320D3C73}" destId="{99517FA2-1A2A-46E8-9C10-437D6B26766C}" srcOrd="0" destOrd="0" presId="urn:microsoft.com/office/officeart/2008/layout/VerticalCurvedList"/>
    <dgm:cxn modelId="{8D22FABB-7595-4E1C-8125-5D9CA634CCAC}" type="presParOf" srcId="{99517FA2-1A2A-46E8-9C10-437D6B26766C}" destId="{01DD5BB9-D3A3-4768-AE86-6CC2094421C6}" srcOrd="0" destOrd="0" presId="urn:microsoft.com/office/officeart/2008/layout/VerticalCurvedList"/>
    <dgm:cxn modelId="{7866956E-57F5-4191-806D-7F0F29B9F702}" type="presParOf" srcId="{01DD5BB9-D3A3-4768-AE86-6CC2094421C6}" destId="{8729E2EE-6B6E-402F-8057-54F0DC6BAF10}" srcOrd="0" destOrd="0" presId="urn:microsoft.com/office/officeart/2008/layout/VerticalCurvedList"/>
    <dgm:cxn modelId="{7FF98493-F853-4745-81C3-02A9920A5E55}" type="presParOf" srcId="{01DD5BB9-D3A3-4768-AE86-6CC2094421C6}" destId="{A54D8E1C-E0BD-4D5E-BDB4-56E8781007B0}" srcOrd="1" destOrd="0" presId="urn:microsoft.com/office/officeart/2008/layout/VerticalCurvedList"/>
    <dgm:cxn modelId="{2805561D-BC3B-499F-BDE8-D7155856A065}" type="presParOf" srcId="{01DD5BB9-D3A3-4768-AE86-6CC2094421C6}" destId="{25C14293-7285-48B5-8321-6DA7055B47CE}" srcOrd="2" destOrd="0" presId="urn:microsoft.com/office/officeart/2008/layout/VerticalCurvedList"/>
    <dgm:cxn modelId="{62DEEFFC-822C-4FDA-9A43-2AEB2301D7BE}" type="presParOf" srcId="{01DD5BB9-D3A3-4768-AE86-6CC2094421C6}" destId="{2BDCBF95-93BA-4F3F-9345-D0D28C604012}" srcOrd="3" destOrd="0" presId="urn:microsoft.com/office/officeart/2008/layout/VerticalCurvedList"/>
    <dgm:cxn modelId="{2F1562F3-358C-4E0C-816D-DA734D12983F}" type="presParOf" srcId="{99517FA2-1A2A-46E8-9C10-437D6B26766C}" destId="{B6D0CBE6-0B6B-4FE8-AEDA-C6E52CD21B33}" srcOrd="1" destOrd="0" presId="urn:microsoft.com/office/officeart/2008/layout/VerticalCurvedList"/>
    <dgm:cxn modelId="{4FB97AB8-0EF8-4E57-9BE0-1E9AFE0F0650}" type="presParOf" srcId="{99517FA2-1A2A-46E8-9C10-437D6B26766C}" destId="{E83D927D-205A-4F89-8DAA-DEAAC1C6800E}" srcOrd="2" destOrd="0" presId="urn:microsoft.com/office/officeart/2008/layout/VerticalCurvedList"/>
    <dgm:cxn modelId="{217B4E95-732B-43AE-9230-829C011929B2}" type="presParOf" srcId="{E83D927D-205A-4F89-8DAA-DEAAC1C6800E}" destId="{24E26F1C-35E8-47AB-BF95-5935886E351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99BFB-CF82-4666-ABB4-7A619A15A176}">
      <dsp:nvSpPr>
        <dsp:cNvPr id="0" name=""/>
        <dsp:cNvSpPr/>
      </dsp:nvSpPr>
      <dsp:spPr>
        <a:xfrm>
          <a:off x="-4513178" y="-753830"/>
          <a:ext cx="5858998" cy="5858998"/>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8C7A6F-B88D-4329-AA61-4B765A26ECEC}">
      <dsp:nvSpPr>
        <dsp:cNvPr id="0" name=""/>
        <dsp:cNvSpPr/>
      </dsp:nvSpPr>
      <dsp:spPr>
        <a:xfrm>
          <a:off x="1312436" y="1125720"/>
          <a:ext cx="9203163" cy="209989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6937"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Georgia" panose="02040502050405020303" pitchFamily="18" charset="0"/>
            </a:rPr>
            <a:t>What are PFAS?</a:t>
          </a:r>
        </a:p>
      </dsp:txBody>
      <dsp:txXfrm>
        <a:off x="1312436" y="1125720"/>
        <a:ext cx="9203163" cy="2099897"/>
      </dsp:txXfrm>
    </dsp:sp>
    <dsp:sp modelId="{0E388F2E-9BD0-487B-BC36-4D301AECBF98}">
      <dsp:nvSpPr>
        <dsp:cNvPr id="0" name=""/>
        <dsp:cNvSpPr/>
      </dsp:nvSpPr>
      <dsp:spPr>
        <a:xfrm>
          <a:off x="0" y="863232"/>
          <a:ext cx="2624872" cy="262487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D8E1C-E0BD-4D5E-BDB4-56E8781007B0}">
      <dsp:nvSpPr>
        <dsp:cNvPr id="0" name=""/>
        <dsp:cNvSpPr/>
      </dsp:nvSpPr>
      <dsp:spPr>
        <a:xfrm>
          <a:off x="-4513178" y="-753830"/>
          <a:ext cx="5858998" cy="5858998"/>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D0CBE6-0B6B-4FE8-AEDA-C6E52CD21B33}">
      <dsp:nvSpPr>
        <dsp:cNvPr id="0" name=""/>
        <dsp:cNvSpPr/>
      </dsp:nvSpPr>
      <dsp:spPr>
        <a:xfrm>
          <a:off x="1312436" y="1125720"/>
          <a:ext cx="9203163" cy="209989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6937" tIns="119380" rIns="119380" bIns="11938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Georgia" panose="02040502050405020303" pitchFamily="18" charset="0"/>
            </a:rPr>
            <a:t>What is the significance of PFAS to the agriculture industry?</a:t>
          </a:r>
        </a:p>
      </dsp:txBody>
      <dsp:txXfrm>
        <a:off x="1312436" y="1125720"/>
        <a:ext cx="9203163" cy="2099897"/>
      </dsp:txXfrm>
    </dsp:sp>
    <dsp:sp modelId="{24E26F1C-35E8-47AB-BF95-5935886E351E}">
      <dsp:nvSpPr>
        <dsp:cNvPr id="0" name=""/>
        <dsp:cNvSpPr/>
      </dsp:nvSpPr>
      <dsp:spPr>
        <a:xfrm>
          <a:off x="0" y="863232"/>
          <a:ext cx="2624872" cy="262487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D8E1C-E0BD-4D5E-BDB4-56E8781007B0}">
      <dsp:nvSpPr>
        <dsp:cNvPr id="0" name=""/>
        <dsp:cNvSpPr/>
      </dsp:nvSpPr>
      <dsp:spPr>
        <a:xfrm>
          <a:off x="-4513178" y="-753830"/>
          <a:ext cx="5858998" cy="5858998"/>
        </a:xfrm>
        <a:prstGeom prst="blockArc">
          <a:avLst>
            <a:gd name="adj1" fmla="val 18900000"/>
            <a:gd name="adj2" fmla="val 2700000"/>
            <a:gd name="adj3" fmla="val 369"/>
          </a:avLst>
        </a:pr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D0CBE6-0B6B-4FE8-AEDA-C6E52CD21B33}">
      <dsp:nvSpPr>
        <dsp:cNvPr id="0" name=""/>
        <dsp:cNvSpPr/>
      </dsp:nvSpPr>
      <dsp:spPr>
        <a:xfrm>
          <a:off x="1312436" y="1125720"/>
          <a:ext cx="9203163" cy="2099897"/>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6937" tIns="119380" rIns="119380" bIns="11938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Georgia" panose="02040502050405020303" pitchFamily="18" charset="0"/>
            </a:rPr>
            <a:t>What is the current regulatory and litigation environment for PFAS?</a:t>
          </a:r>
        </a:p>
      </dsp:txBody>
      <dsp:txXfrm>
        <a:off x="1312436" y="1125720"/>
        <a:ext cx="9203163" cy="2099897"/>
      </dsp:txXfrm>
    </dsp:sp>
    <dsp:sp modelId="{24E26F1C-35E8-47AB-BF95-5935886E351E}">
      <dsp:nvSpPr>
        <dsp:cNvPr id="0" name=""/>
        <dsp:cNvSpPr/>
      </dsp:nvSpPr>
      <dsp:spPr>
        <a:xfrm>
          <a:off x="0" y="863232"/>
          <a:ext cx="2624872" cy="2624872"/>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2DE88-1B5C-46B1-81A0-B394C5F22654}" type="datetimeFigureOut">
              <a:rPr lang="en-US" smtClean="0"/>
              <a:t>10/18/2023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2553C-D724-494D-B611-8DA5EDF5BB78}" type="slidenum">
              <a:rPr lang="en-US" smtClean="0"/>
              <a:t>‹#›</a:t>
            </a:fld>
            <a:endParaRPr lang="en-US"/>
          </a:p>
        </p:txBody>
      </p:sp>
    </p:spTree>
    <p:extLst>
      <p:ext uri="{BB962C8B-B14F-4D97-AF65-F5344CB8AC3E}">
        <p14:creationId xmlns:p14="http://schemas.microsoft.com/office/powerpoint/2010/main" val="36499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mailto:nataglaw@uark.edu"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D76D-746D-D758-7DE7-742997AAE3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C265FD-8A97-6805-8480-94F55DD79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12DB2D-CBFD-D795-9005-77BA47AE0FE8}"/>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5" name="Footer Placeholder 4">
            <a:extLst>
              <a:ext uri="{FF2B5EF4-FFF2-40B4-BE49-F238E27FC236}">
                <a16:creationId xmlns:a16="http://schemas.microsoft.com/office/drawing/2014/main" id="{DEA29957-F8EC-D186-3866-EDDFC1BBF7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3EF38-173B-F864-CBE0-8A1214579DA2}"/>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377491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F0FE-E3CC-800E-0F84-9A90573D80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32DA8B-2C2B-FAEC-B603-213D443A3F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062C6-316A-B740-E9EF-81D017BB05CC}"/>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5" name="Footer Placeholder 4">
            <a:extLst>
              <a:ext uri="{FF2B5EF4-FFF2-40B4-BE49-F238E27FC236}">
                <a16:creationId xmlns:a16="http://schemas.microsoft.com/office/drawing/2014/main" id="{6DC6FA24-C33C-BA2D-4AF1-EB42A807A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EEC57A-EB2B-9EAF-C8D5-58DDF63AE11D}"/>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282992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580945-DE07-49BC-B1F2-92636E5CCE6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F2E68B-A327-ACEC-A1B1-57471EE17A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458BD-9DAA-DCB6-AB19-B5B2009A8DC2}"/>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5" name="Footer Placeholder 4">
            <a:extLst>
              <a:ext uri="{FF2B5EF4-FFF2-40B4-BE49-F238E27FC236}">
                <a16:creationId xmlns:a16="http://schemas.microsoft.com/office/drawing/2014/main" id="{98822671-AB5D-19E9-2FF4-40943AB2E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4458AA-9B3A-2B2B-281E-FC72D3D75ECF}"/>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2772954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524000" y="2347119"/>
            <a:ext cx="9144000" cy="1844566"/>
          </a:xfrm>
        </p:spPr>
        <p:txBody>
          <a:bodyPr anchor="b"/>
          <a:lstStyle>
            <a:lvl1pPr algn="ctr">
              <a:defRPr sz="4500">
                <a:latin typeface="Times New Roman" panose="02020603050405020304" pitchFamily="18" charset="0"/>
                <a:cs typeface="Times New Roman" panose="02020603050405020304" pitchFamily="18" charset="0"/>
              </a:defRPr>
            </a:lvl1pPr>
          </a:lstStyle>
          <a:p>
            <a:r>
              <a:rPr lang="en-US" dirty="0"/>
              <a:t>Click to add title </a:t>
            </a:r>
          </a:p>
        </p:txBody>
      </p:sp>
      <p:sp>
        <p:nvSpPr>
          <p:cNvPr id="3" name="Subtitle 2"/>
          <p:cNvSpPr>
            <a:spLocks noGrp="1"/>
          </p:cNvSpPr>
          <p:nvPr>
            <p:ph type="subTitle" idx="1"/>
          </p:nvPr>
        </p:nvSpPr>
        <p:spPr>
          <a:xfrm>
            <a:off x="1524000" y="4280069"/>
            <a:ext cx="9144000" cy="907718"/>
          </a:xfrm>
        </p:spPr>
        <p:txBody>
          <a:bodyPr/>
          <a:lstStyle>
            <a:lvl1pPr marL="0" indent="0" algn="ctr">
              <a:buNone/>
              <a:defRPr sz="1800">
                <a:latin typeface="Times New Roman" panose="02020603050405020304" pitchFamily="18" charset="0"/>
                <a:cs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grpSp>
        <p:nvGrpSpPr>
          <p:cNvPr id="7" name="Group 6"/>
          <p:cNvGrpSpPr/>
          <p:nvPr userDrawn="1"/>
        </p:nvGrpSpPr>
        <p:grpSpPr>
          <a:xfrm>
            <a:off x="1741380" y="266915"/>
            <a:ext cx="8709240" cy="855345"/>
            <a:chOff x="1921473" y="-23470"/>
            <a:chExt cx="8709240" cy="855345"/>
          </a:xfrm>
        </p:grpSpPr>
        <p:sp>
          <p:nvSpPr>
            <p:cNvPr id="8" name="TextBox 7">
              <a:extLst>
                <a:ext uri="{FF2B5EF4-FFF2-40B4-BE49-F238E27FC236}">
                  <a16:creationId xmlns:a16="http://schemas.microsoft.com/office/drawing/2014/main" id="{285A9C75-2826-4413-8587-1D9DC29D15BA}"/>
                </a:ext>
              </a:extLst>
            </p:cNvPr>
            <p:cNvSpPr txBox="1"/>
            <p:nvPr/>
          </p:nvSpPr>
          <p:spPr>
            <a:xfrm>
              <a:off x="1921473" y="-23470"/>
              <a:ext cx="8709240" cy="553998"/>
            </a:xfrm>
            <a:prstGeom prst="rect">
              <a:avLst/>
            </a:prstGeom>
            <a:no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The National Agricultural Law Center </a:t>
              </a:r>
            </a:p>
          </p:txBody>
        </p:sp>
        <p:sp>
          <p:nvSpPr>
            <p:cNvPr id="9" name="TextBox 8">
              <a:extLst>
                <a:ext uri="{FF2B5EF4-FFF2-40B4-BE49-F238E27FC236}">
                  <a16:creationId xmlns:a16="http://schemas.microsoft.com/office/drawing/2014/main" id="{1DD1B451-AE30-4F6F-907F-F6FAE5045AE4}"/>
                </a:ext>
              </a:extLst>
            </p:cNvPr>
            <p:cNvSpPr txBox="1"/>
            <p:nvPr/>
          </p:nvSpPr>
          <p:spPr>
            <a:xfrm>
              <a:off x="1921473" y="508710"/>
              <a:ext cx="8709239" cy="323165"/>
            </a:xfrm>
            <a:prstGeom prst="rect">
              <a:avLst/>
            </a:prstGeom>
            <a:noFill/>
          </p:spPr>
          <p:txBody>
            <a:bodyPr wrap="square" rtlCol="0">
              <a:spAutoFit/>
            </a:bodyPr>
            <a:lstStyle/>
            <a:p>
              <a:pPr algn="ctr"/>
              <a:r>
                <a:rPr lang="en-US" sz="1500" i="1" dirty="0">
                  <a:latin typeface="Times New Roman" panose="02020603050405020304" pitchFamily="18" charset="0"/>
                  <a:cs typeface="Times New Roman" panose="02020603050405020304" pitchFamily="18" charset="0"/>
                </a:rPr>
                <a:t>The nation’s leading source of agricultural and food law research and information </a:t>
              </a:r>
            </a:p>
          </p:txBody>
        </p:sp>
      </p:grpSp>
      <p:cxnSp>
        <p:nvCxnSpPr>
          <p:cNvPr id="12" name="Straight Connector 11"/>
          <p:cNvCxnSpPr/>
          <p:nvPr userDrawn="1"/>
        </p:nvCxnSpPr>
        <p:spPr>
          <a:xfrm>
            <a:off x="-1" y="1392957"/>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DD1B451-AE30-4F6F-907F-F6FAE5045AE4}"/>
              </a:ext>
            </a:extLst>
          </p:cNvPr>
          <p:cNvSpPr txBox="1"/>
          <p:nvPr userDrawn="1"/>
        </p:nvSpPr>
        <p:spPr>
          <a:xfrm>
            <a:off x="1801587" y="6400284"/>
            <a:ext cx="8588828" cy="300082"/>
          </a:xfrm>
          <a:prstGeom prst="rect">
            <a:avLst/>
          </a:prstGeom>
          <a:noFill/>
        </p:spPr>
        <p:txBody>
          <a:bodyPr wrap="square" rtlCol="0">
            <a:spAutoFit/>
          </a:bodyPr>
          <a:lstStyle/>
          <a:p>
            <a:pPr algn="ctr"/>
            <a:r>
              <a:rPr lang="en-US" sz="1350" dirty="0">
                <a:latin typeface="Times New Roman" panose="02020603050405020304" pitchFamily="18" charset="0"/>
                <a:cs typeface="Times New Roman" panose="02020603050405020304" pitchFamily="18" charset="0"/>
              </a:rPr>
              <a:t>NationalAgLawCenter.org | </a:t>
            </a:r>
            <a:r>
              <a:rPr lang="en-US" sz="1350" dirty="0">
                <a:latin typeface="Times New Roman" panose="02020603050405020304" pitchFamily="18" charset="0"/>
                <a:cs typeface="Times New Roman" panose="02020603050405020304" pitchFamily="18" charset="0"/>
                <a:hlinkClick r:id="rId2"/>
              </a:rPr>
              <a:t>nataglaw@uark.edu</a:t>
            </a:r>
            <a:r>
              <a:rPr lang="en-US" sz="1350" dirty="0">
                <a:latin typeface="Times New Roman" panose="02020603050405020304" pitchFamily="18" charset="0"/>
                <a:cs typeface="Times New Roman" panose="02020603050405020304" pitchFamily="18" charset="0"/>
              </a:rPr>
              <a:t> | (479)575-7646</a:t>
            </a:r>
          </a:p>
        </p:txBody>
      </p:sp>
      <p:pic>
        <p:nvPicPr>
          <p:cNvPr id="15" name="Picture 14"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68001" y="310212"/>
            <a:ext cx="1149532" cy="912795"/>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250" y="378188"/>
            <a:ext cx="1609129" cy="707814"/>
          </a:xfrm>
          <a:prstGeom prst="rect">
            <a:avLst/>
          </a:prstGeom>
        </p:spPr>
      </p:pic>
    </p:spTree>
    <p:extLst>
      <p:ext uri="{BB962C8B-B14F-4D97-AF65-F5344CB8AC3E}">
        <p14:creationId xmlns:p14="http://schemas.microsoft.com/office/powerpoint/2010/main" val="2346410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idx="1"/>
          </p:nvPr>
        </p:nvSpPr>
        <p:spPr>
          <a:xfrm>
            <a:off x="325820" y="1761219"/>
            <a:ext cx="10515600" cy="4351338"/>
          </a:xfrm>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249" y="5666302"/>
            <a:ext cx="1414561" cy="1123244"/>
          </a:xfrm>
          <a:prstGeom prst="rect">
            <a:avLst/>
          </a:prstGeom>
        </p:spPr>
      </p:pic>
      <p:sp>
        <p:nvSpPr>
          <p:cNvPr id="8" name="Title 1"/>
          <p:cNvSpPr>
            <a:spLocks noGrp="1"/>
          </p:cNvSpPr>
          <p:nvPr>
            <p:ph type="title"/>
          </p:nvPr>
        </p:nvSpPr>
        <p:spPr>
          <a:xfrm>
            <a:off x="169064" y="1"/>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cxnSp>
        <p:nvCxnSpPr>
          <p:cNvPr id="9" name="Straight Connector 8"/>
          <p:cNvCxnSpPr/>
          <p:nvPr userDrawn="1"/>
        </p:nvCxnSpPr>
        <p:spPr>
          <a:xfrm>
            <a:off x="-13815" y="1206022"/>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4611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Text Placeholder 10"/>
          <p:cNvSpPr>
            <a:spLocks noGrp="1"/>
          </p:cNvSpPr>
          <p:nvPr>
            <p:ph type="body" sz="quarter" idx="11" hasCustomPrompt="1"/>
          </p:nvPr>
        </p:nvSpPr>
        <p:spPr>
          <a:xfrm>
            <a:off x="445638" y="5469100"/>
            <a:ext cx="3595077" cy="758825"/>
          </a:xfrm>
        </p:spPr>
        <p:txBody>
          <a:bodyPr>
            <a:normAutofit/>
          </a:bodyPr>
          <a:lstStyle>
            <a:lvl1pPr marL="0" indent="0">
              <a:buNone/>
              <a:defRPr sz="3200" i="1" baseline="0"/>
            </a:lvl1pPr>
          </a:lstStyle>
          <a:p>
            <a:pPr lvl="0"/>
            <a:r>
              <a:rPr lang="en-US" dirty="0"/>
              <a:t>Subheading </a:t>
            </a:r>
          </a:p>
        </p:txBody>
      </p:sp>
      <p:pic>
        <p:nvPicPr>
          <p:cNvPr id="9" name="Picture 8"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249" y="5666302"/>
            <a:ext cx="1414561" cy="1123244"/>
          </a:xfrm>
          <a:prstGeom prst="rect">
            <a:avLst/>
          </a:prstGeom>
        </p:spPr>
      </p:pic>
      <p:grpSp>
        <p:nvGrpSpPr>
          <p:cNvPr id="8" name="Group 7"/>
          <p:cNvGrpSpPr/>
          <p:nvPr userDrawn="1"/>
        </p:nvGrpSpPr>
        <p:grpSpPr>
          <a:xfrm>
            <a:off x="-1823827" y="2009814"/>
            <a:ext cx="12246708" cy="6918570"/>
            <a:chOff x="0" y="-60570"/>
            <a:chExt cx="9185031" cy="6918570"/>
          </a:xfrm>
        </p:grpSpPr>
        <p:cxnSp>
          <p:nvCxnSpPr>
            <p:cNvPr id="10" name="Straight Connector 9"/>
            <p:cNvCxnSpPr/>
            <p:nvPr userDrawn="1"/>
          </p:nvCxnSpPr>
          <p:spPr>
            <a:xfrm>
              <a:off x="0" y="-1"/>
              <a:ext cx="9185031" cy="6858001"/>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28954" y="-60570"/>
              <a:ext cx="9056076" cy="6789616"/>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4" name="Right Triangle 13"/>
          <p:cNvSpPr/>
          <p:nvPr userDrawn="1"/>
        </p:nvSpPr>
        <p:spPr>
          <a:xfrm rot="10800000">
            <a:off x="-5053876" y="1"/>
            <a:ext cx="17305867" cy="9664699"/>
          </a:xfrm>
          <a:prstGeom prst="r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9160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Content Placeholder 2"/>
          <p:cNvSpPr>
            <a:spLocks noGrp="1"/>
          </p:cNvSpPr>
          <p:nvPr>
            <p:ph sz="half" idx="1"/>
          </p:nvPr>
        </p:nvSpPr>
        <p:spPr>
          <a:xfrm>
            <a:off x="472547" y="1820861"/>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19800" y="1820861"/>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249" y="5666302"/>
            <a:ext cx="1414561" cy="1123244"/>
          </a:xfrm>
          <a:prstGeom prst="rect">
            <a:avLst/>
          </a:prstGeom>
        </p:spPr>
      </p:pic>
      <p:sp>
        <p:nvSpPr>
          <p:cNvPr id="9" name="Title 1"/>
          <p:cNvSpPr>
            <a:spLocks noGrp="1"/>
          </p:cNvSpPr>
          <p:nvPr>
            <p:ph type="title"/>
          </p:nvPr>
        </p:nvSpPr>
        <p:spPr>
          <a:xfrm>
            <a:off x="169064" y="1"/>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cxnSp>
        <p:nvCxnSpPr>
          <p:cNvPr id="10" name="Straight Connector 9"/>
          <p:cNvCxnSpPr/>
          <p:nvPr userDrawn="1"/>
        </p:nvCxnSpPr>
        <p:spPr>
          <a:xfrm>
            <a:off x="-13815" y="1206022"/>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09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p:cNvSpPr>
            <a:spLocks noGrp="1"/>
          </p:cNvSpPr>
          <p:nvPr>
            <p:ph type="body" idx="1"/>
          </p:nvPr>
        </p:nvSpPr>
        <p:spPr>
          <a:xfrm>
            <a:off x="366823" y="1675414"/>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66823" y="255920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4959" y="1675414"/>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804959" y="252133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249" y="5666302"/>
            <a:ext cx="1414561" cy="1123244"/>
          </a:xfrm>
          <a:prstGeom prst="rect">
            <a:avLst/>
          </a:prstGeom>
        </p:spPr>
      </p:pic>
      <p:sp>
        <p:nvSpPr>
          <p:cNvPr id="12" name="Title 1"/>
          <p:cNvSpPr>
            <a:spLocks noGrp="1"/>
          </p:cNvSpPr>
          <p:nvPr>
            <p:ph type="title"/>
          </p:nvPr>
        </p:nvSpPr>
        <p:spPr>
          <a:xfrm>
            <a:off x="169064" y="1"/>
            <a:ext cx="10515600" cy="1325563"/>
          </a:xfrm>
        </p:spPr>
        <p:txBody>
          <a:bodyPr/>
          <a:lstStyle>
            <a:lvl1pPr>
              <a:defRPr>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cxnSp>
        <p:nvCxnSpPr>
          <p:cNvPr id="13" name="Straight Connector 12"/>
          <p:cNvCxnSpPr/>
          <p:nvPr userDrawn="1"/>
        </p:nvCxnSpPr>
        <p:spPr>
          <a:xfrm>
            <a:off x="-13815" y="1206022"/>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2047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3" name="Straight Connector 2"/>
          <p:cNvCxnSpPr/>
          <p:nvPr userDrawn="1"/>
        </p:nvCxnSpPr>
        <p:spPr>
          <a:xfrm>
            <a:off x="-13815" y="1206022"/>
            <a:ext cx="12192000" cy="0"/>
          </a:xfrm>
          <a:prstGeom prst="line">
            <a:avLst/>
          </a:prstGeom>
          <a:ln w="38100">
            <a:solidFill>
              <a:srgbClr val="A8C3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184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EDB416-363F-4C3D-A6AC-EBF356E635C8}"/>
              </a:ext>
            </a:extLst>
          </p:cNvPr>
          <p:cNvSpPr/>
          <p:nvPr userDrawn="1"/>
        </p:nvSpPr>
        <p:spPr>
          <a:xfrm>
            <a:off x="0" y="6311900"/>
            <a:ext cx="12192000" cy="5461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close up of a logo&#10;&#10;Description automatically generated">
            <a:extLst>
              <a:ext uri="{FF2B5EF4-FFF2-40B4-BE49-F238E27FC236}">
                <a16:creationId xmlns:a16="http://schemas.microsoft.com/office/drawing/2014/main" id="{7930C4F2-BCD2-4E59-9342-A261B436412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81249" y="5685895"/>
            <a:ext cx="1414561" cy="1123244"/>
          </a:xfrm>
          <a:prstGeom prst="rect">
            <a:avLst/>
          </a:prstGeom>
        </p:spPr>
      </p:pic>
    </p:spTree>
    <p:extLst>
      <p:ext uri="{BB962C8B-B14F-4D97-AF65-F5344CB8AC3E}">
        <p14:creationId xmlns:p14="http://schemas.microsoft.com/office/powerpoint/2010/main" val="190648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1EDB416-363F-4C3D-A6AC-EBF356E635C8}"/>
              </a:ext>
            </a:extLst>
          </p:cNvPr>
          <p:cNvSpPr/>
          <p:nvPr userDrawn="1"/>
        </p:nvSpPr>
        <p:spPr>
          <a:xfrm>
            <a:off x="1" y="0"/>
            <a:ext cx="4982311" cy="6858000"/>
          </a:xfrm>
          <a:prstGeom prst="rect">
            <a:avLst/>
          </a:prstGeom>
          <a:solidFill>
            <a:srgbClr val="D1E1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p:cNvCxnSpPr/>
          <p:nvPr userDrawn="1"/>
        </p:nvCxnSpPr>
        <p:spPr>
          <a:xfrm>
            <a:off x="5087819" y="0"/>
            <a:ext cx="0" cy="6858000"/>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5224588" y="0"/>
            <a:ext cx="0" cy="6858000"/>
          </a:xfrm>
          <a:prstGeom prst="line">
            <a:avLst/>
          </a:prstGeom>
          <a:ln w="571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0"/>
          </p:nvPr>
        </p:nvSpPr>
        <p:spPr>
          <a:xfrm>
            <a:off x="5548923" y="93787"/>
            <a:ext cx="6384071" cy="6655471"/>
          </a:xfrm>
        </p:spPr>
        <p:txBody>
          <a:bodyPr/>
          <a:lstStyle/>
          <a:p>
            <a:r>
              <a:rPr lang="en-US"/>
              <a:t>Click icon to add picture</a:t>
            </a:r>
          </a:p>
        </p:txBody>
      </p:sp>
      <p:sp>
        <p:nvSpPr>
          <p:cNvPr id="14" name="Text Placeholder 13"/>
          <p:cNvSpPr>
            <a:spLocks noGrp="1"/>
          </p:cNvSpPr>
          <p:nvPr>
            <p:ph type="body" sz="quarter" idx="11" hasCustomPrompt="1"/>
          </p:nvPr>
        </p:nvSpPr>
        <p:spPr>
          <a:xfrm>
            <a:off x="179754" y="5334672"/>
            <a:ext cx="4407879" cy="1016000"/>
          </a:xfrm>
        </p:spPr>
        <p:txBody>
          <a:bodyPr>
            <a:noAutofit/>
          </a:bodyPr>
          <a:lstStyle>
            <a:lvl1pPr marL="0" indent="0">
              <a:buNone/>
              <a:defRPr sz="3000" baseline="0"/>
            </a:lvl1pPr>
          </a:lstStyle>
          <a:p>
            <a:pPr lvl="0"/>
            <a:r>
              <a:rPr lang="en-US" dirty="0"/>
              <a:t>Picture Caption/Heading</a:t>
            </a:r>
          </a:p>
        </p:txBody>
      </p:sp>
    </p:spTree>
    <p:extLst>
      <p:ext uri="{BB962C8B-B14F-4D97-AF65-F5344CB8AC3E}">
        <p14:creationId xmlns:p14="http://schemas.microsoft.com/office/powerpoint/2010/main" val="303368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AC16-E841-1BB6-C446-F3673CFF9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32A08-6AC3-A46F-DFAA-755A0CB55A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AC782-3FC8-C1E6-D108-E9FEC594A9B8}"/>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5" name="Footer Placeholder 4">
            <a:extLst>
              <a:ext uri="{FF2B5EF4-FFF2-40B4-BE49-F238E27FC236}">
                <a16:creationId xmlns:a16="http://schemas.microsoft.com/office/drawing/2014/main" id="{FF8276F0-DA36-0712-CDEB-CDACF65FCB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C786-3BDB-E78C-A2D6-55F22107A421}"/>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21250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92505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38932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9307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5217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57534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0169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059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08160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09F4E-C1B5-4C9F-DB4F-42C617A230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6B9D71-CB9D-1927-09F1-5E635E0456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4D8BD6-B6C0-2686-2FFC-B9E292E16071}"/>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5" name="Footer Placeholder 4">
            <a:extLst>
              <a:ext uri="{FF2B5EF4-FFF2-40B4-BE49-F238E27FC236}">
                <a16:creationId xmlns:a16="http://schemas.microsoft.com/office/drawing/2014/main" id="{517CB0B4-BC9F-AA3B-BB61-A70D29ED63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2BA91-6302-09FE-A9B0-587FA43486CD}"/>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393179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C84B5-1FA3-2174-F9CC-045BC1EAC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D165DC-D32C-04E3-E3C5-AA9F80F471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171021-C841-B44D-97FA-E50B79D43E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D8F17F-364F-32ED-DC2F-6812B607AC87}"/>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6" name="Footer Placeholder 5">
            <a:extLst>
              <a:ext uri="{FF2B5EF4-FFF2-40B4-BE49-F238E27FC236}">
                <a16:creationId xmlns:a16="http://schemas.microsoft.com/office/drawing/2014/main" id="{E7912A36-F215-66B2-9280-12A308EFC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12F819-80EF-FEDD-3EAC-88F46AD8EBA8}"/>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324513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7E6EF-5256-CC8E-36ED-1AFAB857D4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3782B2-D24E-130A-CFE6-1F05C39F32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AD788B-C326-ECC9-FAAA-0D299BDB7F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08885B-2718-EC2B-10B9-A1BC3D57B6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5DA6A6-1DE4-12AD-ED41-E9AF3BBCF2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5D9104-FC5C-352F-486E-C0BCFBD00514}"/>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8" name="Footer Placeholder 7">
            <a:extLst>
              <a:ext uri="{FF2B5EF4-FFF2-40B4-BE49-F238E27FC236}">
                <a16:creationId xmlns:a16="http://schemas.microsoft.com/office/drawing/2014/main" id="{6CC515D2-80AC-2ADA-6E09-654F450169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9211A88-3871-6229-B354-4BF9731D9E55}"/>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83827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A278A-CC8A-FCD7-BEA6-44C6CED925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22C10E-33D9-A5B2-434A-0F974BDCA94A}"/>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4" name="Footer Placeholder 3">
            <a:extLst>
              <a:ext uri="{FF2B5EF4-FFF2-40B4-BE49-F238E27FC236}">
                <a16:creationId xmlns:a16="http://schemas.microsoft.com/office/drawing/2014/main" id="{5DC97C2D-688A-BFD8-AB7F-19A2733492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0E0D5A-C745-2E62-8651-DBDA99C1A3F5}"/>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133714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3BB0F-F433-8887-248F-EF6565972D5B}"/>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3" name="Footer Placeholder 2">
            <a:extLst>
              <a:ext uri="{FF2B5EF4-FFF2-40B4-BE49-F238E27FC236}">
                <a16:creationId xmlns:a16="http://schemas.microsoft.com/office/drawing/2014/main" id="{6D063E8E-E0E8-5D5B-9AEE-326763FAFB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8CDE87-DAE0-D39A-38B0-AD61F853CB7C}"/>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420190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E950-2792-E241-90F5-6AEB6949EE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9CA89C-77EA-9F54-AAD4-3D2A456F48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F98866-8A16-FAB2-AC60-99F2D1FD05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C4CE90-5A7D-5041-394E-CA9EBBF15628}"/>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6" name="Footer Placeholder 5">
            <a:extLst>
              <a:ext uri="{FF2B5EF4-FFF2-40B4-BE49-F238E27FC236}">
                <a16:creationId xmlns:a16="http://schemas.microsoft.com/office/drawing/2014/main" id="{D54DD579-9439-C378-49D1-0C18EA9044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8F756-2ABC-36FB-CF9F-4E8BE198C730}"/>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3958683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B0137-C78E-8FC9-72EB-A035AD148E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DCCAB-D079-23BA-4B0E-28A040DE87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DB6ED8-7EA6-BEEB-6B93-1520DBFC2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428E0-A748-3758-5B4B-6820343B91DB}"/>
              </a:ext>
            </a:extLst>
          </p:cNvPr>
          <p:cNvSpPr>
            <a:spLocks noGrp="1"/>
          </p:cNvSpPr>
          <p:nvPr>
            <p:ph type="dt" sz="half" idx="10"/>
          </p:nvPr>
        </p:nvSpPr>
        <p:spPr/>
        <p:txBody>
          <a:bodyPr/>
          <a:lstStyle/>
          <a:p>
            <a:fld id="{61E83100-45A3-489C-8DE5-56C9470FF671}" type="datetimeFigureOut">
              <a:rPr lang="en-US" smtClean="0"/>
              <a:t>10/18/2023</a:t>
            </a:fld>
            <a:endParaRPr lang="en-US"/>
          </a:p>
        </p:txBody>
      </p:sp>
      <p:sp>
        <p:nvSpPr>
          <p:cNvPr id="6" name="Footer Placeholder 5">
            <a:extLst>
              <a:ext uri="{FF2B5EF4-FFF2-40B4-BE49-F238E27FC236}">
                <a16:creationId xmlns:a16="http://schemas.microsoft.com/office/drawing/2014/main" id="{31FC358F-272F-6BFE-4C00-8A3B624AB5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C795A-DD2D-460C-685D-486EDCEA671A}"/>
              </a:ext>
            </a:extLst>
          </p:cNvPr>
          <p:cNvSpPr>
            <a:spLocks noGrp="1"/>
          </p:cNvSpPr>
          <p:nvPr>
            <p:ph type="sldNum" sz="quarter" idx="12"/>
          </p:nvPr>
        </p:nvSpPr>
        <p:spPr/>
        <p:txBody>
          <a:bodyPr/>
          <a:lstStyle/>
          <a:p>
            <a:fld id="{A7C3D6DD-3266-4145-BA56-8EDCFB95C8A4}" type="slidenum">
              <a:rPr lang="en-US" smtClean="0"/>
              <a:t>‹#›</a:t>
            </a:fld>
            <a:endParaRPr lang="en-US"/>
          </a:p>
        </p:txBody>
      </p:sp>
    </p:spTree>
    <p:extLst>
      <p:ext uri="{BB962C8B-B14F-4D97-AF65-F5344CB8AC3E}">
        <p14:creationId xmlns:p14="http://schemas.microsoft.com/office/powerpoint/2010/main" val="147266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85AA95-4BEA-CC54-F098-C0CD0B50D2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1D2410-EDAB-1114-B988-45869311F3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1E1DB-0B11-8D28-259C-9F5F18D3DD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83100-45A3-489C-8DE5-56C9470FF671}" type="datetimeFigureOut">
              <a:rPr lang="en-US" smtClean="0"/>
              <a:t>10/18/2023</a:t>
            </a:fld>
            <a:endParaRPr lang="en-US"/>
          </a:p>
        </p:txBody>
      </p:sp>
      <p:sp>
        <p:nvSpPr>
          <p:cNvPr id="5" name="Footer Placeholder 4">
            <a:extLst>
              <a:ext uri="{FF2B5EF4-FFF2-40B4-BE49-F238E27FC236}">
                <a16:creationId xmlns:a16="http://schemas.microsoft.com/office/drawing/2014/main" id="{7FF39499-812F-E9FC-12EB-B798843A0B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28FAC0-3783-EC10-DECA-562D1062F6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3D6DD-3266-4145-BA56-8EDCFB95C8A4}" type="slidenum">
              <a:rPr lang="en-US" smtClean="0"/>
              <a:t>‹#›</a:t>
            </a:fld>
            <a:endParaRPr lang="en-US"/>
          </a:p>
        </p:txBody>
      </p:sp>
    </p:spTree>
    <p:extLst>
      <p:ext uri="{BB962C8B-B14F-4D97-AF65-F5344CB8AC3E}">
        <p14:creationId xmlns:p14="http://schemas.microsoft.com/office/powerpoint/2010/main" val="1268361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648" y="211351"/>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4648" y="1868487"/>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52576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imes New Roman" panose="02020603050405020304" pitchFamily="18" charset="0"/>
          <a:ea typeface="+mn-ea"/>
          <a:cs typeface="Times New Roman" panose="02020603050405020304" pitchFamily="18"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imes New Roman" panose="02020603050405020304" pitchFamily="18" charset="0"/>
          <a:ea typeface="+mn-ea"/>
          <a:cs typeface="Times New Roman" panose="02020603050405020304" pitchFamily="18"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672188"/>
      </p:ext>
    </p:extLst>
  </p:cSld>
  <p:clrMap bg1="lt1" tx1="dk1" bg2="dk2" tx2="lt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 id="2147483689" r:id="rId6"/>
    <p:sldLayoutId id="2147483690" r:id="rId7"/>
    <p:sldLayoutId id="214748369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www.epa.gov/pfas/pfas-strategic-roadmap-epas-commitments-action-2021-2024"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s://www.epa.gov/newsreleases/epa-region-6-announces-virtual-listening-session-pfas-strategic-roadmap"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fda.gov/food/process-contaminants-food/authorized-uses-pfas-food-contact-applications"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hyperlink" Target="mailto:cgerbig@rouxinc.com" TargetMode="External"/><Relationship Id="rId7" Type="http://schemas.openxmlformats.org/officeDocument/2006/relationships/image" Target="../media/image3.png"/><Relationship Id="rId2" Type="http://schemas.openxmlformats.org/officeDocument/2006/relationships/hyperlink" Target="mailto:kkaplan@ofwlaw.com" TargetMode="Externa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mailto:rstifter@rouxinc.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489B7BFD-8F45-4093-AD9C-91B15B050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Freeform: Shape 1036">
            <a:extLst>
              <a:ext uri="{FF2B5EF4-FFF2-40B4-BE49-F238E27FC236}">
                <a16:creationId xmlns:a16="http://schemas.microsoft.com/office/drawing/2014/main" id="{498F8FF6-43B4-494A-AF8F-123A4983E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08" y="-12700"/>
            <a:ext cx="5289386" cy="500082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Freeform: Shape 1038">
            <a:extLst>
              <a:ext uri="{FF2B5EF4-FFF2-40B4-BE49-F238E27FC236}">
                <a16:creationId xmlns:a16="http://schemas.microsoft.com/office/drawing/2014/main" id="{FE7142A8-393B-47A8-A092-871662362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688" y="-12700"/>
            <a:ext cx="5289386" cy="5009716"/>
          </a:xfrm>
          <a:custGeom>
            <a:avLst/>
            <a:gdLst>
              <a:gd name="connsiteX0" fmla="*/ 1825048 w 6355652"/>
              <a:gd name="connsiteY0" fmla="*/ 0 h 6050127"/>
              <a:gd name="connsiteX1" fmla="*/ 4530604 w 6355652"/>
              <a:gd name="connsiteY1" fmla="*/ 0 h 6050127"/>
              <a:gd name="connsiteX2" fmla="*/ 4692567 w 6355652"/>
              <a:gd name="connsiteY2" fmla="*/ 78022 h 6050127"/>
              <a:gd name="connsiteX3" fmla="*/ 6355652 w 6355652"/>
              <a:gd name="connsiteY3" fmla="*/ 2872301 h 6050127"/>
              <a:gd name="connsiteX4" fmla="*/ 3177826 w 6355652"/>
              <a:gd name="connsiteY4" fmla="*/ 6050127 h 6050127"/>
              <a:gd name="connsiteX5" fmla="*/ 0 w 6355652"/>
              <a:gd name="connsiteY5" fmla="*/ 2872301 h 6050127"/>
              <a:gd name="connsiteX6" fmla="*/ 1663086 w 6355652"/>
              <a:gd name="connsiteY6" fmla="*/ 78022 h 60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5652" h="6050127">
                <a:moveTo>
                  <a:pt x="1825048" y="0"/>
                </a:moveTo>
                <a:lnTo>
                  <a:pt x="4530604" y="0"/>
                </a:lnTo>
                <a:lnTo>
                  <a:pt x="4692567" y="78022"/>
                </a:lnTo>
                <a:cubicBezTo>
                  <a:pt x="5683175" y="616152"/>
                  <a:pt x="6355652" y="1665694"/>
                  <a:pt x="6355652" y="2872301"/>
                </a:cubicBezTo>
                <a:cubicBezTo>
                  <a:pt x="6355652" y="4627366"/>
                  <a:pt x="4932891" y="6050127"/>
                  <a:pt x="3177826" y="6050127"/>
                </a:cubicBezTo>
                <a:cubicBezTo>
                  <a:pt x="1422761" y="6050127"/>
                  <a:pt x="0" y="4627366"/>
                  <a:pt x="0" y="2872301"/>
                </a:cubicBezTo>
                <a:cubicBezTo>
                  <a:pt x="0" y="1665694"/>
                  <a:pt x="672477" y="616152"/>
                  <a:pt x="1663086" y="78022"/>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Freeform: Shape 1040">
            <a:extLst>
              <a:ext uri="{FF2B5EF4-FFF2-40B4-BE49-F238E27FC236}">
                <a16:creationId xmlns:a16="http://schemas.microsoft.com/office/drawing/2014/main" id="{EA14E168-70E6-4C9F-BB61-FCF0AF368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00" y="-12700"/>
            <a:ext cx="5239448" cy="4902669"/>
          </a:xfrm>
          <a:custGeom>
            <a:avLst/>
            <a:gdLst>
              <a:gd name="connsiteX0" fmla="*/ 1223006 w 5239448"/>
              <a:gd name="connsiteY0" fmla="*/ 0 h 4902669"/>
              <a:gd name="connsiteX1" fmla="*/ 3966508 w 5239448"/>
              <a:gd name="connsiteY1" fmla="*/ 0 h 4902669"/>
              <a:gd name="connsiteX2" fmla="*/ 4073429 w 5239448"/>
              <a:gd name="connsiteY2" fmla="*/ 64957 h 4902669"/>
              <a:gd name="connsiteX3" fmla="*/ 5239448 w 5239448"/>
              <a:gd name="connsiteY3" fmla="*/ 2257977 h 4902669"/>
              <a:gd name="connsiteX4" fmla="*/ 2594756 w 5239448"/>
              <a:gd name="connsiteY4" fmla="*/ 4902669 h 4902669"/>
              <a:gd name="connsiteX5" fmla="*/ 3795 w 5239448"/>
              <a:gd name="connsiteY5" fmla="*/ 2790975 h 4902669"/>
              <a:gd name="connsiteX6" fmla="*/ 0 w 5239448"/>
              <a:gd name="connsiteY6" fmla="*/ 2766110 h 4902669"/>
              <a:gd name="connsiteX7" fmla="*/ 0 w 5239448"/>
              <a:gd name="connsiteY7" fmla="*/ 1745670 h 4902669"/>
              <a:gd name="connsiteX8" fmla="*/ 33326 w 5239448"/>
              <a:gd name="connsiteY8" fmla="*/ 1597027 h 4902669"/>
              <a:gd name="connsiteX9" fmla="*/ 1116084 w 5239448"/>
              <a:gd name="connsiteY9" fmla="*/ 64957 h 490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9448" h="4902669">
                <a:moveTo>
                  <a:pt x="1223006" y="0"/>
                </a:moveTo>
                <a:lnTo>
                  <a:pt x="3966508" y="0"/>
                </a:lnTo>
                <a:lnTo>
                  <a:pt x="4073429" y="64957"/>
                </a:lnTo>
                <a:cubicBezTo>
                  <a:pt x="4776921" y="540227"/>
                  <a:pt x="5239448" y="1345088"/>
                  <a:pt x="5239448" y="2257977"/>
                </a:cubicBezTo>
                <a:cubicBezTo>
                  <a:pt x="5239448" y="3718600"/>
                  <a:pt x="4055379" y="4902669"/>
                  <a:pt x="2594756" y="4902669"/>
                </a:cubicBezTo>
                <a:cubicBezTo>
                  <a:pt x="1316711" y="4902669"/>
                  <a:pt x="250402" y="3996116"/>
                  <a:pt x="3795" y="2790975"/>
                </a:cubicBezTo>
                <a:lnTo>
                  <a:pt x="0" y="2766110"/>
                </a:lnTo>
                <a:lnTo>
                  <a:pt x="0" y="1745670"/>
                </a:lnTo>
                <a:lnTo>
                  <a:pt x="33326" y="1597027"/>
                </a:lnTo>
                <a:cubicBezTo>
                  <a:pt x="196388" y="963257"/>
                  <a:pt x="588464" y="421409"/>
                  <a:pt x="1116084" y="64957"/>
                </a:cubicBezTo>
                <a:close/>
              </a:path>
            </a:pathLst>
          </a:cu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10197F0-F233-A758-C966-6EED162DD69B}"/>
              </a:ext>
            </a:extLst>
          </p:cNvPr>
          <p:cNvSpPr>
            <a:spLocks noGrp="1"/>
          </p:cNvSpPr>
          <p:nvPr>
            <p:ph type="ctrTitle"/>
          </p:nvPr>
        </p:nvSpPr>
        <p:spPr>
          <a:xfrm>
            <a:off x="460353" y="463735"/>
            <a:ext cx="4326831" cy="3533229"/>
          </a:xfrm>
        </p:spPr>
        <p:txBody>
          <a:bodyPr>
            <a:normAutofit fontScale="90000"/>
          </a:bodyPr>
          <a:lstStyle/>
          <a:p>
            <a:r>
              <a:rPr lang="en-US" sz="3200" b="0" i="0" dirty="0">
                <a:solidFill>
                  <a:schemeClr val="bg1"/>
                </a:solidFill>
                <a:effectLst/>
                <a:latin typeface="Raleway" pitchFamily="2" charset="0"/>
              </a:rPr>
              <a:t>Not Your Grandfather’s Corn Maze – </a:t>
            </a:r>
            <a:br>
              <a:rPr lang="en-US" sz="3200" b="0" i="0" dirty="0">
                <a:solidFill>
                  <a:schemeClr val="bg1"/>
                </a:solidFill>
                <a:effectLst/>
                <a:latin typeface="Raleway" pitchFamily="2" charset="0"/>
              </a:rPr>
            </a:br>
            <a:r>
              <a:rPr lang="en-US" sz="3200" b="0" i="0" dirty="0">
                <a:solidFill>
                  <a:schemeClr val="bg1"/>
                </a:solidFill>
                <a:effectLst/>
                <a:latin typeface="Raleway" pitchFamily="2" charset="0"/>
              </a:rPr>
              <a:t>Regulatory and Legal Responses to Challenges Faced by Agriculture Due to PFAS Contamination</a:t>
            </a:r>
            <a:endParaRPr lang="en-US" sz="3200" dirty="0">
              <a:solidFill>
                <a:schemeClr val="bg1"/>
              </a:solidFill>
            </a:endParaRPr>
          </a:p>
        </p:txBody>
      </p:sp>
      <p:sp>
        <p:nvSpPr>
          <p:cNvPr id="1043" name="Graphic 212">
            <a:extLst>
              <a:ext uri="{FF2B5EF4-FFF2-40B4-BE49-F238E27FC236}">
                <a16:creationId xmlns:a16="http://schemas.microsoft.com/office/drawing/2014/main" id="{279CAF82-0ECF-42BE-8F37-F71941E5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49933" y="1550555"/>
            <a:ext cx="413564" cy="413564"/>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pic>
        <p:nvPicPr>
          <p:cNvPr id="1028" name="Picture 4">
            <a:extLst>
              <a:ext uri="{FF2B5EF4-FFF2-40B4-BE49-F238E27FC236}">
                <a16:creationId xmlns:a16="http://schemas.microsoft.com/office/drawing/2014/main" id="{038D1B14-D45B-56AC-A0AD-51B6FF161F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24002"/>
          <a:stretch/>
        </p:blipFill>
        <p:spPr bwMode="auto">
          <a:xfrm>
            <a:off x="5666308" y="170244"/>
            <a:ext cx="2885716" cy="2885716"/>
          </a:xfrm>
          <a:custGeom>
            <a:avLst/>
            <a:gdLst/>
            <a:ahLst/>
            <a:cxnLst/>
            <a:rect l="l" t="t" r="r" b="b"/>
            <a:pathLst>
              <a:path w="2885716" h="2885716">
                <a:moveTo>
                  <a:pt x="1442858" y="0"/>
                </a:moveTo>
                <a:cubicBezTo>
                  <a:pt x="2239726" y="0"/>
                  <a:pt x="2885716" y="645990"/>
                  <a:pt x="2885716" y="1442858"/>
                </a:cubicBezTo>
                <a:cubicBezTo>
                  <a:pt x="2885716" y="2239726"/>
                  <a:pt x="2239726" y="2885716"/>
                  <a:pt x="1442858" y="2885716"/>
                </a:cubicBezTo>
                <a:cubicBezTo>
                  <a:pt x="645990" y="2885716"/>
                  <a:pt x="0" y="2239726"/>
                  <a:pt x="0" y="1442858"/>
                </a:cubicBezTo>
                <a:cubicBezTo>
                  <a:pt x="0" y="645990"/>
                  <a:pt x="645990" y="0"/>
                  <a:pt x="1442858"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72C3E6D1-8CAA-C82C-3EC4-320E808CF6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81" r="1" b="27981"/>
          <a:stretch/>
        </p:blipFill>
        <p:spPr bwMode="auto">
          <a:xfrm>
            <a:off x="8844338" y="10"/>
            <a:ext cx="3347663" cy="2986304"/>
          </a:xfrm>
          <a:custGeom>
            <a:avLst/>
            <a:gdLst/>
            <a:ahLst/>
            <a:cxnLst/>
            <a:rect l="l" t="t" r="r" b="b"/>
            <a:pathLst>
              <a:path w="3347663" h="2986314">
                <a:moveTo>
                  <a:pt x="458203" y="0"/>
                </a:moveTo>
                <a:lnTo>
                  <a:pt x="3126555" y="0"/>
                </a:lnTo>
                <a:lnTo>
                  <a:pt x="3175466" y="53815"/>
                </a:lnTo>
                <a:cubicBezTo>
                  <a:pt x="3239389" y="131273"/>
                  <a:pt x="3296932" y="214191"/>
                  <a:pt x="3347288" y="301766"/>
                </a:cubicBezTo>
                <a:lnTo>
                  <a:pt x="3347663" y="302487"/>
                </a:lnTo>
                <a:lnTo>
                  <a:pt x="3347663" y="2082469"/>
                </a:lnTo>
                <a:lnTo>
                  <a:pt x="3278648" y="2196072"/>
                </a:lnTo>
                <a:cubicBezTo>
                  <a:pt x="2956544" y="2672847"/>
                  <a:pt x="2411068" y="2986314"/>
                  <a:pt x="1792379" y="2986314"/>
                </a:cubicBezTo>
                <a:cubicBezTo>
                  <a:pt x="802475" y="2986314"/>
                  <a:pt x="0" y="2183839"/>
                  <a:pt x="0" y="1193935"/>
                </a:cubicBezTo>
                <a:cubicBezTo>
                  <a:pt x="0" y="760853"/>
                  <a:pt x="153599" y="363644"/>
                  <a:pt x="409292" y="53815"/>
                </a:cubicBez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CF1B1EC-C98F-7D8E-6070-1FE7FB7E95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84" r="1" b="34019"/>
          <a:stretch/>
        </p:blipFill>
        <p:spPr bwMode="auto">
          <a:xfrm>
            <a:off x="5940224" y="3122839"/>
            <a:ext cx="4783902" cy="3735161"/>
          </a:xfrm>
          <a:custGeom>
            <a:avLst/>
            <a:gdLst/>
            <a:ahLst/>
            <a:cxnLst/>
            <a:rect l="l" t="t" r="r" b="b"/>
            <a:pathLst>
              <a:path w="4783902" h="3735161">
                <a:moveTo>
                  <a:pt x="2391951" y="0"/>
                </a:moveTo>
                <a:cubicBezTo>
                  <a:pt x="3712988" y="0"/>
                  <a:pt x="4783902" y="1070915"/>
                  <a:pt x="4783902" y="2391951"/>
                </a:cubicBezTo>
                <a:cubicBezTo>
                  <a:pt x="4783902" y="2846058"/>
                  <a:pt x="4657359" y="3270609"/>
                  <a:pt x="4437611" y="3632264"/>
                </a:cubicBezTo>
                <a:lnTo>
                  <a:pt x="4370329" y="3735161"/>
                </a:lnTo>
                <a:lnTo>
                  <a:pt x="413573" y="3735161"/>
                </a:lnTo>
                <a:lnTo>
                  <a:pt x="346291" y="3632264"/>
                </a:lnTo>
                <a:cubicBezTo>
                  <a:pt x="126544" y="3270609"/>
                  <a:pt x="0" y="2846058"/>
                  <a:pt x="0" y="2391951"/>
                </a:cubicBezTo>
                <a:cubicBezTo>
                  <a:pt x="0" y="1070915"/>
                  <a:pt x="1070915" y="0"/>
                  <a:pt x="2391951" y="0"/>
                </a:cubicBezTo>
                <a:close/>
              </a:path>
            </a:pathLst>
          </a:custGeom>
          <a:noFill/>
          <a:extLst>
            <a:ext uri="{909E8E84-426E-40DD-AFC4-6F175D3DCCD1}">
              <a14:hiddenFill xmlns:a14="http://schemas.microsoft.com/office/drawing/2010/main">
                <a:solidFill>
                  <a:srgbClr val="FFFFFF"/>
                </a:solidFill>
              </a14:hiddenFill>
            </a:ext>
          </a:extLst>
        </p:spPr>
      </p:pic>
      <p:grpSp>
        <p:nvGrpSpPr>
          <p:cNvPr id="1045" name="Graphic 185">
            <a:extLst>
              <a:ext uri="{FF2B5EF4-FFF2-40B4-BE49-F238E27FC236}">
                <a16:creationId xmlns:a16="http://schemas.microsoft.com/office/drawing/2014/main" id="{FB9739EB-7F66-433D-841F-AB3CD18700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solidFill>
        </p:grpSpPr>
        <p:sp>
          <p:nvSpPr>
            <p:cNvPr id="1046" name="Freeform: Shape 1045">
              <a:extLst>
                <a:ext uri="{FF2B5EF4-FFF2-40B4-BE49-F238E27FC236}">
                  <a16:creationId xmlns:a16="http://schemas.microsoft.com/office/drawing/2014/main" id="{104F2BBD-A005-4DCB-9566-F2351050BE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7" name="Freeform: Shape 1046">
              <a:extLst>
                <a:ext uri="{FF2B5EF4-FFF2-40B4-BE49-F238E27FC236}">
                  <a16:creationId xmlns:a16="http://schemas.microsoft.com/office/drawing/2014/main" id="{8B00DEC7-198B-49D1-98FD-018F3ECFC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8" name="Freeform: Shape 1047">
              <a:extLst>
                <a:ext uri="{FF2B5EF4-FFF2-40B4-BE49-F238E27FC236}">
                  <a16:creationId xmlns:a16="http://schemas.microsoft.com/office/drawing/2014/main" id="{F14DFC82-B3B3-468E-91B3-1302CFC68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49" name="Freeform: Shape 1048">
              <a:extLst>
                <a:ext uri="{FF2B5EF4-FFF2-40B4-BE49-F238E27FC236}">
                  <a16:creationId xmlns:a16="http://schemas.microsoft.com/office/drawing/2014/main" id="{D3250EFE-214E-4B8E-AF96-036A514FF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0" name="Freeform: Shape 1049">
              <a:extLst>
                <a:ext uri="{FF2B5EF4-FFF2-40B4-BE49-F238E27FC236}">
                  <a16:creationId xmlns:a16="http://schemas.microsoft.com/office/drawing/2014/main" id="{AD058EBE-D4A5-4C43-B170-6A451F87A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052" name="Graphic 185">
            <a:extLst>
              <a:ext uri="{FF2B5EF4-FFF2-40B4-BE49-F238E27FC236}">
                <a16:creationId xmlns:a16="http://schemas.microsoft.com/office/drawing/2014/main" id="{9D69F773-8C5C-486C-B033-51C7BB3B36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tx1">
              <a:alpha val="20000"/>
            </a:schemeClr>
          </a:solidFill>
        </p:grpSpPr>
        <p:sp>
          <p:nvSpPr>
            <p:cNvPr id="1053" name="Freeform: Shape 1052">
              <a:extLst>
                <a:ext uri="{FF2B5EF4-FFF2-40B4-BE49-F238E27FC236}">
                  <a16:creationId xmlns:a16="http://schemas.microsoft.com/office/drawing/2014/main" id="{B1948534-1A91-4F84-8612-1C2B4C52FB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4" name="Freeform: Shape 1053">
              <a:extLst>
                <a:ext uri="{FF2B5EF4-FFF2-40B4-BE49-F238E27FC236}">
                  <a16:creationId xmlns:a16="http://schemas.microsoft.com/office/drawing/2014/main" id="{1FAA3112-9317-4953-B51A-BAD23D7DF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5" name="Freeform: Shape 1054">
              <a:extLst>
                <a:ext uri="{FF2B5EF4-FFF2-40B4-BE49-F238E27FC236}">
                  <a16:creationId xmlns:a16="http://schemas.microsoft.com/office/drawing/2014/main" id="{3E7BE1D1-6120-4115-B796-7DE6B90C65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6" name="Freeform: Shape 1055">
              <a:extLst>
                <a:ext uri="{FF2B5EF4-FFF2-40B4-BE49-F238E27FC236}">
                  <a16:creationId xmlns:a16="http://schemas.microsoft.com/office/drawing/2014/main" id="{97B0F1BC-B7BD-4C24-84F9-190E76D9E0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57" name="Freeform: Shape 1056">
              <a:extLst>
                <a:ext uri="{FF2B5EF4-FFF2-40B4-BE49-F238E27FC236}">
                  <a16:creationId xmlns:a16="http://schemas.microsoft.com/office/drawing/2014/main" id="{B59CF39A-C85C-4CDA-82E5-A8835E7CA7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grpSp>
        <p:nvGrpSpPr>
          <p:cNvPr id="1059" name="Graphic 185">
            <a:extLst>
              <a:ext uri="{FF2B5EF4-FFF2-40B4-BE49-F238E27FC236}">
                <a16:creationId xmlns:a16="http://schemas.microsoft.com/office/drawing/2014/main" id="{EEC0EF42-FB7F-40F4-9F83-19A3651C74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84508" y="3194155"/>
            <a:ext cx="1054466" cy="469689"/>
            <a:chOff x="9841624" y="4115729"/>
            <a:chExt cx="602169" cy="268223"/>
          </a:xfrm>
          <a:solidFill>
            <a:schemeClr val="bg1"/>
          </a:solidFill>
        </p:grpSpPr>
        <p:sp>
          <p:nvSpPr>
            <p:cNvPr id="1060" name="Freeform: Shape 1059">
              <a:extLst>
                <a:ext uri="{FF2B5EF4-FFF2-40B4-BE49-F238E27FC236}">
                  <a16:creationId xmlns:a16="http://schemas.microsoft.com/office/drawing/2014/main" id="{ECC34073-7A02-43A0-B4FB-819AC6430A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1" name="Freeform: Shape 1060">
              <a:extLst>
                <a:ext uri="{FF2B5EF4-FFF2-40B4-BE49-F238E27FC236}">
                  <a16:creationId xmlns:a16="http://schemas.microsoft.com/office/drawing/2014/main" id="{424CA304-6681-4FF9-A857-D79562307C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2" name="Freeform: Shape 1061">
              <a:extLst>
                <a:ext uri="{FF2B5EF4-FFF2-40B4-BE49-F238E27FC236}">
                  <a16:creationId xmlns:a16="http://schemas.microsoft.com/office/drawing/2014/main" id="{4F6FEDF2-6576-4B8E-81AF-84B914A1F0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3" name="Freeform: Shape 1062">
              <a:extLst>
                <a:ext uri="{FF2B5EF4-FFF2-40B4-BE49-F238E27FC236}">
                  <a16:creationId xmlns:a16="http://schemas.microsoft.com/office/drawing/2014/main" id="{8BE5E56F-A9D6-490C-AD4D-5F1B521A5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64" name="Freeform: Shape 1063">
              <a:extLst>
                <a:ext uri="{FF2B5EF4-FFF2-40B4-BE49-F238E27FC236}">
                  <a16:creationId xmlns:a16="http://schemas.microsoft.com/office/drawing/2014/main" id="{67E4C189-B44E-4E1C-B1AF-25081DA3D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dirty="0"/>
            </a:p>
          </p:txBody>
        </p:sp>
      </p:grpSp>
      <p:sp>
        <p:nvSpPr>
          <p:cNvPr id="1066" name="Oval 1065">
            <a:extLst>
              <a:ext uri="{FF2B5EF4-FFF2-40B4-BE49-F238E27FC236}">
                <a16:creationId xmlns:a16="http://schemas.microsoft.com/office/drawing/2014/main" id="{033BC44A-0661-43B4-9C14-FD5963C22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8" name="Oval 1067">
            <a:extLst>
              <a:ext uri="{FF2B5EF4-FFF2-40B4-BE49-F238E27FC236}">
                <a16:creationId xmlns:a16="http://schemas.microsoft.com/office/drawing/2014/main" id="{BF7B0E8E-1D1E-4BA4-A360-D8A1FF31E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2379" y="5678021"/>
            <a:ext cx="319941" cy="31994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4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DFF9-1E56-072C-B19E-3F770C30AEBD}"/>
              </a:ext>
            </a:extLst>
          </p:cNvPr>
          <p:cNvSpPr>
            <a:spLocks noGrp="1"/>
          </p:cNvSpPr>
          <p:nvPr>
            <p:ph type="title"/>
          </p:nvPr>
        </p:nvSpPr>
        <p:spPr>
          <a:xfrm>
            <a:off x="838200" y="1"/>
            <a:ext cx="10515600" cy="1325563"/>
          </a:xfrm>
        </p:spPr>
        <p:txBody>
          <a:bodyPr/>
          <a:lstStyle/>
          <a:p>
            <a:pPr algn="ctr"/>
            <a:r>
              <a:rPr lang="en-US" dirty="0">
                <a:latin typeface="Georgia" panose="02040502050405020303" pitchFamily="18" charset="0"/>
              </a:rPr>
              <a:t>Question Three:</a:t>
            </a:r>
          </a:p>
        </p:txBody>
      </p:sp>
      <p:graphicFrame>
        <p:nvGraphicFramePr>
          <p:cNvPr id="5" name="Content Placeholder 4">
            <a:extLst>
              <a:ext uri="{FF2B5EF4-FFF2-40B4-BE49-F238E27FC236}">
                <a16:creationId xmlns:a16="http://schemas.microsoft.com/office/drawing/2014/main" id="{B099309D-BB64-9D67-64B8-015BBE49B2A0}"/>
              </a:ext>
            </a:extLst>
          </p:cNvPr>
          <p:cNvGraphicFramePr>
            <a:graphicFrameLocks noGrp="1"/>
          </p:cNvGraphicFramePr>
          <p:nvPr>
            <p:ph idx="1"/>
            <p:extLst>
              <p:ext uri="{D42A27DB-BD31-4B8C-83A1-F6EECF244321}">
                <p14:modId xmlns:p14="http://schemas.microsoft.com/office/powerpoint/2010/main" val="2023956633"/>
              </p:ext>
            </p:extLst>
          </p:nvPr>
        </p:nvGraphicFramePr>
        <p:xfrm>
          <a:off x="325820" y="176121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Checkmark with solid fill">
            <a:extLst>
              <a:ext uri="{FF2B5EF4-FFF2-40B4-BE49-F238E27FC236}">
                <a16:creationId xmlns:a16="http://schemas.microsoft.com/office/drawing/2014/main" id="{34486A29-96F3-6A81-393E-DBA639CA82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039" y="3137263"/>
            <a:ext cx="1728651" cy="1728651"/>
          </a:xfrm>
          <a:prstGeom prst="rect">
            <a:avLst/>
          </a:prstGeom>
        </p:spPr>
      </p:pic>
    </p:spTree>
    <p:extLst>
      <p:ext uri="{BB962C8B-B14F-4D97-AF65-F5344CB8AC3E}">
        <p14:creationId xmlns:p14="http://schemas.microsoft.com/office/powerpoint/2010/main" val="1639623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73A9F4-FC3B-3D65-07A5-0868763EDA11}"/>
              </a:ext>
            </a:extLst>
          </p:cNvPr>
          <p:cNvSpPr>
            <a:spLocks noGrp="1"/>
          </p:cNvSpPr>
          <p:nvPr>
            <p:ph type="title"/>
          </p:nvPr>
        </p:nvSpPr>
        <p:spPr/>
        <p:txBody>
          <a:bodyPr/>
          <a:lstStyle/>
          <a:p>
            <a:r>
              <a:rPr lang="en-US" dirty="0">
                <a:latin typeface="Georgia" panose="02040502050405020303" pitchFamily="18" charset="0"/>
              </a:rPr>
              <a:t>Disclaimer</a:t>
            </a:r>
          </a:p>
        </p:txBody>
      </p:sp>
      <p:sp>
        <p:nvSpPr>
          <p:cNvPr id="6" name="Content Placeholder 2">
            <a:extLst>
              <a:ext uri="{FF2B5EF4-FFF2-40B4-BE49-F238E27FC236}">
                <a16:creationId xmlns:a16="http://schemas.microsoft.com/office/drawing/2014/main" id="{DD12577A-4369-0B27-81CD-C18391DDEA87}"/>
              </a:ext>
            </a:extLst>
          </p:cNvPr>
          <p:cNvSpPr>
            <a:spLocks noGrp="1"/>
          </p:cNvSpPr>
          <p:nvPr>
            <p:ph idx="1"/>
          </p:nvPr>
        </p:nvSpPr>
        <p:spPr>
          <a:xfrm>
            <a:off x="838200" y="1690688"/>
            <a:ext cx="10515600" cy="4351338"/>
          </a:xfrm>
        </p:spPr>
        <p:txBody>
          <a:bodyPr>
            <a:normAutofit fontScale="92500" lnSpcReduction="10000"/>
          </a:bodyPr>
          <a:lstStyle/>
          <a:p>
            <a:pPr marL="0" indent="0">
              <a:buNone/>
            </a:pPr>
            <a:r>
              <a:rPr lang="en-US" sz="3000" dirty="0">
                <a:effectLst/>
                <a:latin typeface="Georgia" panose="02040502050405020303" pitchFamily="18" charset="0"/>
                <a:ea typeface="Calibri" panose="020F0502020204030204" pitchFamily="34" charset="0"/>
              </a:rPr>
              <a:t>When discussing the regualtory and litigation environment of PFAS, we will cover: </a:t>
            </a:r>
          </a:p>
          <a:p>
            <a:pPr marL="0" indent="0">
              <a:buNone/>
            </a:pPr>
            <a:endParaRPr lang="en-US" sz="2600" dirty="0">
              <a:effectLst/>
              <a:latin typeface="Georgia" panose="02040502050405020303" pitchFamily="18" charset="0"/>
              <a:ea typeface="Calibri" panose="020F0502020204030204" pitchFamily="34" charset="0"/>
            </a:endParaRPr>
          </a:p>
          <a:p>
            <a:pPr lvl="1"/>
            <a:r>
              <a:rPr lang="en-US" sz="2600" b="0" i="0" dirty="0">
                <a:effectLst/>
                <a:latin typeface="Georgia" panose="02040502050405020303" pitchFamily="18" charset="0"/>
              </a:rPr>
              <a:t>What are current regulations covering PFAS.</a:t>
            </a:r>
          </a:p>
          <a:p>
            <a:pPr lvl="1"/>
            <a:r>
              <a:rPr lang="en-US" sz="2600" dirty="0">
                <a:latin typeface="Georgia" panose="02040502050405020303" pitchFamily="18" charset="0"/>
              </a:rPr>
              <a:t>What are some of the ramifications of the new and proposed PFAS regulations.</a:t>
            </a:r>
          </a:p>
          <a:p>
            <a:pPr lvl="1"/>
            <a:r>
              <a:rPr lang="en-US" sz="2600" b="0" i="0" dirty="0">
                <a:effectLst/>
                <a:latin typeface="Georgia" panose="02040502050405020303" pitchFamily="18" charset="0"/>
              </a:rPr>
              <a:t>What litigation around PFAS are we seeing.</a:t>
            </a:r>
          </a:p>
          <a:p>
            <a:pPr marL="457200" lvl="1" indent="0">
              <a:buNone/>
            </a:pPr>
            <a:endParaRPr lang="en-US" sz="2600" dirty="0">
              <a:latin typeface="Georgia" panose="02040502050405020303" pitchFamily="18" charset="0"/>
              <a:ea typeface="Calibri" panose="020F0502020204030204" pitchFamily="34" charset="0"/>
            </a:endParaRPr>
          </a:p>
          <a:p>
            <a:pPr marL="457200" lvl="1" indent="0">
              <a:buNone/>
            </a:pPr>
            <a:endParaRPr lang="en-US" sz="2000" dirty="0">
              <a:effectLst/>
              <a:latin typeface="Georgia" panose="02040502050405020303" pitchFamily="18" charset="0"/>
              <a:ea typeface="Calibri" panose="020F0502020204030204" pitchFamily="34" charset="0"/>
            </a:endParaRPr>
          </a:p>
          <a:p>
            <a:pPr marL="0" indent="0" algn="ctr">
              <a:buNone/>
            </a:pPr>
            <a:r>
              <a:rPr lang="en-US" sz="2400" u="sng" dirty="0">
                <a:solidFill>
                  <a:srgbClr val="FF0000"/>
                </a:solidFill>
                <a:effectLst/>
                <a:latin typeface="Georgia" panose="02040502050405020303" pitchFamily="18" charset="0"/>
                <a:ea typeface="Calibri" panose="020F0502020204030204" pitchFamily="34" charset="0"/>
              </a:rPr>
              <a:t>Disclaimer</a:t>
            </a:r>
            <a:r>
              <a:rPr lang="en-US" sz="2400" dirty="0">
                <a:solidFill>
                  <a:schemeClr val="accent1"/>
                </a:solidFill>
                <a:effectLst/>
                <a:latin typeface="Georgia" panose="02040502050405020303" pitchFamily="18" charset="0"/>
                <a:ea typeface="Calibri" panose="020F0502020204030204" pitchFamily="34" charset="0"/>
              </a:rPr>
              <a:t>: This </a:t>
            </a:r>
            <a:r>
              <a:rPr lang="en-US" sz="2400" dirty="0">
                <a:solidFill>
                  <a:schemeClr val="accent1"/>
                </a:solidFill>
                <a:latin typeface="Georgia" panose="02040502050405020303" pitchFamily="18" charset="0"/>
                <a:ea typeface="Calibri" panose="020F0502020204030204" pitchFamily="34" charset="0"/>
              </a:rPr>
              <a:t>presentation does not constitute legal advice. </a:t>
            </a:r>
            <a:r>
              <a:rPr lang="en-US" sz="2400" dirty="0">
                <a:solidFill>
                  <a:schemeClr val="accent1"/>
                </a:solidFill>
                <a:effectLst/>
                <a:latin typeface="Georgia" panose="02040502050405020303" pitchFamily="18" charset="0"/>
                <a:ea typeface="Calibri" panose="020F0502020204030204" pitchFamily="34" charset="0"/>
              </a:rPr>
              <a:t>I am not licensed to practice law in most states. Therefore, if there are additional PFAS issues or comments it may warrant engaging an attorney licensed to practice law in your particular state(s).</a:t>
            </a:r>
          </a:p>
          <a:p>
            <a:endParaRPr lang="en-US" dirty="0"/>
          </a:p>
        </p:txBody>
      </p:sp>
    </p:spTree>
    <p:extLst>
      <p:ext uri="{BB962C8B-B14F-4D97-AF65-F5344CB8AC3E}">
        <p14:creationId xmlns:p14="http://schemas.microsoft.com/office/powerpoint/2010/main" val="810814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F8FC51E-D3D4-EBF4-0845-E26DB47C47AE}"/>
              </a:ext>
            </a:extLst>
          </p:cNvPr>
          <p:cNvSpPr txBox="1">
            <a:spLocks/>
          </p:cNvSpPr>
          <p:nvPr/>
        </p:nvSpPr>
        <p:spPr>
          <a:xfrm>
            <a:off x="831850" y="1709738"/>
            <a:ext cx="10515600" cy="2852737"/>
          </a:xfrm>
          <a:prstGeom prst="rect">
            <a:avLst/>
          </a:prstGeom>
        </p:spPr>
        <p:txBody>
          <a:bodyPr wrap="square" anchor="ctr">
            <a:normAutofit/>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6000" dirty="0">
                <a:latin typeface="Georgia" panose="02040502050405020303" pitchFamily="18" charset="0"/>
              </a:rPr>
              <a:t>Federal Regulations</a:t>
            </a:r>
          </a:p>
          <a:p>
            <a:pPr algn="ctr"/>
            <a:r>
              <a:rPr lang="en-US" sz="6000" dirty="0">
                <a:latin typeface="Georgia" panose="02040502050405020303" pitchFamily="18" charset="0"/>
              </a:rPr>
              <a:t>for PFAS	</a:t>
            </a:r>
          </a:p>
        </p:txBody>
      </p:sp>
    </p:spTree>
    <p:extLst>
      <p:ext uri="{BB962C8B-B14F-4D97-AF65-F5344CB8AC3E}">
        <p14:creationId xmlns:p14="http://schemas.microsoft.com/office/powerpoint/2010/main" val="2623180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5990B2-C2A3-6329-A352-F5859B5ADFD1}"/>
              </a:ext>
            </a:extLst>
          </p:cNvPr>
          <p:cNvSpPr>
            <a:spLocks noGrp="1"/>
          </p:cNvSpPr>
          <p:nvPr>
            <p:ph idx="1"/>
          </p:nvPr>
        </p:nvSpPr>
        <p:spPr>
          <a:xfrm>
            <a:off x="325820" y="1570719"/>
            <a:ext cx="10515600" cy="4351338"/>
          </a:xfrm>
        </p:spPr>
        <p:txBody>
          <a:bodyPr>
            <a:normAutofit lnSpcReduction="10000"/>
          </a:bodyPr>
          <a:lstStyle/>
          <a:p>
            <a:pPr lvl="1">
              <a:spcBef>
                <a:spcPts val="600"/>
              </a:spcBef>
              <a:spcAft>
                <a:spcPts val="600"/>
              </a:spcAft>
            </a:pPr>
            <a:r>
              <a:rPr lang="en-US" sz="2400" b="1" dirty="0">
                <a:latin typeface="Georgia" panose="02040502050405020303" pitchFamily="18" charset="0"/>
              </a:rPr>
              <a:t>March 2021: </a:t>
            </a:r>
            <a:r>
              <a:rPr lang="en-US" sz="2400" dirty="0">
                <a:latin typeface="Georgia" panose="02040502050405020303" pitchFamily="18" charset="0"/>
              </a:rPr>
              <a:t>Regulatory Determinations for Contaminants on the Fourth Contaminant Candidate List.</a:t>
            </a:r>
          </a:p>
          <a:p>
            <a:pPr marL="977900" lvl="2" indent="-292100">
              <a:buFont typeface="Courier New" panose="02070309020205020404" pitchFamily="49" charset="0"/>
              <a:buChar char="o"/>
            </a:pPr>
            <a:r>
              <a:rPr lang="en-US" sz="2000" dirty="0">
                <a:latin typeface="Georgia" panose="02040502050405020303" pitchFamily="18" charset="0"/>
              </a:rPr>
              <a:t>Includes final determination to regulate PFOA and PFOS in drinking water.</a:t>
            </a:r>
          </a:p>
          <a:p>
            <a:pPr lvl="1"/>
            <a:endParaRPr lang="en-US" sz="2000" b="1" dirty="0">
              <a:latin typeface="Georgia" panose="02040502050405020303" pitchFamily="18" charset="0"/>
            </a:endParaRPr>
          </a:p>
          <a:p>
            <a:pPr lvl="1">
              <a:spcBef>
                <a:spcPts val="600"/>
              </a:spcBef>
              <a:spcAft>
                <a:spcPts val="600"/>
              </a:spcAft>
            </a:pPr>
            <a:r>
              <a:rPr lang="en-US" sz="2400" b="1" dirty="0">
                <a:latin typeface="Georgia" panose="02040502050405020303" pitchFamily="18" charset="0"/>
              </a:rPr>
              <a:t>October 2021</a:t>
            </a:r>
            <a:r>
              <a:rPr lang="en-US" sz="2400" dirty="0">
                <a:latin typeface="Georgia" panose="02040502050405020303" pitchFamily="18" charset="0"/>
              </a:rPr>
              <a:t>:  Published PFAS Strategic Roadmap—committing to:</a:t>
            </a:r>
          </a:p>
          <a:p>
            <a:pPr marL="977900" lvl="2" indent="-292100">
              <a:buFont typeface="Courier New" panose="02070309020205020404" pitchFamily="49" charset="0"/>
              <a:buChar char="o"/>
            </a:pPr>
            <a:r>
              <a:rPr lang="en-US" sz="2000" dirty="0">
                <a:latin typeface="Georgia" panose="02040502050405020303" pitchFamily="18" charset="0"/>
              </a:rPr>
              <a:t>Bolder new policies to safeguard public health, </a:t>
            </a:r>
          </a:p>
          <a:p>
            <a:pPr marL="977900" lvl="2" indent="-292100">
              <a:buFont typeface="Courier New" panose="02070309020205020404" pitchFamily="49" charset="0"/>
              <a:buChar char="o"/>
            </a:pPr>
            <a:r>
              <a:rPr lang="en-US" sz="2000" dirty="0">
                <a:latin typeface="Georgia" panose="02040502050405020303" pitchFamily="18" charset="0"/>
              </a:rPr>
              <a:t>Protect the environment, and </a:t>
            </a:r>
          </a:p>
          <a:p>
            <a:pPr marL="977900" lvl="2" indent="-292100">
              <a:buFont typeface="Courier New" panose="02070309020205020404" pitchFamily="49" charset="0"/>
              <a:buChar char="o"/>
            </a:pPr>
            <a:r>
              <a:rPr lang="en-US" sz="2000" dirty="0">
                <a:latin typeface="Georgia" panose="02040502050405020303" pitchFamily="18" charset="0"/>
              </a:rPr>
              <a:t>Hold polluters accountable.</a:t>
            </a:r>
          </a:p>
          <a:p>
            <a:pPr lvl="1"/>
            <a:endParaRPr lang="en-US" sz="2000" dirty="0">
              <a:latin typeface="Georgia" panose="02040502050405020303" pitchFamily="18" charset="0"/>
            </a:endParaRPr>
          </a:p>
          <a:p>
            <a:pPr lvl="1">
              <a:spcBef>
                <a:spcPts val="600"/>
              </a:spcBef>
              <a:spcAft>
                <a:spcPts val="600"/>
              </a:spcAft>
            </a:pPr>
            <a:r>
              <a:rPr lang="en-US" sz="2400" b="1" dirty="0">
                <a:latin typeface="Georgia" panose="02040502050405020303" pitchFamily="18" charset="0"/>
              </a:rPr>
              <a:t>November 2022</a:t>
            </a:r>
            <a:r>
              <a:rPr lang="en-US" sz="2400" dirty="0">
                <a:latin typeface="Georgia" panose="02040502050405020303" pitchFamily="18" charset="0"/>
              </a:rPr>
              <a:t>:  EPA released “</a:t>
            </a:r>
            <a:r>
              <a:rPr lang="en-US" sz="2400" dirty="0">
                <a:latin typeface="Georgia" panose="02040502050405020303" pitchFamily="18" charset="0"/>
                <a:hlinkClick r:id="rId2"/>
              </a:rPr>
              <a:t>A Year of Progress Under EPA’s PFAS Strategic Roadmap</a:t>
            </a:r>
            <a:r>
              <a:rPr lang="en-US" sz="2400" dirty="0">
                <a:latin typeface="Georgia" panose="02040502050405020303" pitchFamily="18" charset="0"/>
              </a:rPr>
              <a:t>:”</a:t>
            </a:r>
          </a:p>
          <a:p>
            <a:pPr marL="977900" lvl="2" indent="-292100">
              <a:buFont typeface="Courier New" panose="02070309020205020404" pitchFamily="49" charset="0"/>
              <a:buChar char="o"/>
            </a:pPr>
            <a:r>
              <a:rPr lang="en-US" sz="2000" dirty="0">
                <a:latin typeface="Georgia" panose="02040502050405020303" pitchFamily="18" charset="0"/>
              </a:rPr>
              <a:t>Underscores key actions taken by EPA during the first year of implementing the PFAS Roadmap. </a:t>
            </a:r>
          </a:p>
        </p:txBody>
      </p:sp>
      <p:sp>
        <p:nvSpPr>
          <p:cNvPr id="3" name="Title 2">
            <a:extLst>
              <a:ext uri="{FF2B5EF4-FFF2-40B4-BE49-F238E27FC236}">
                <a16:creationId xmlns:a16="http://schemas.microsoft.com/office/drawing/2014/main" id="{845DBEF3-CE31-F744-BE9E-E711166DD439}"/>
              </a:ext>
            </a:extLst>
          </p:cNvPr>
          <p:cNvSpPr>
            <a:spLocks noGrp="1"/>
          </p:cNvSpPr>
          <p:nvPr>
            <p:ph type="title"/>
          </p:nvPr>
        </p:nvSpPr>
        <p:spPr/>
        <p:txBody>
          <a:bodyPr/>
          <a:lstStyle/>
          <a:p>
            <a:r>
              <a:rPr lang="en-US" dirty="0">
                <a:latin typeface="Georgia" panose="02040502050405020303" pitchFamily="18" charset="0"/>
              </a:rPr>
              <a:t>Environmental Protection Agency (EPA)</a:t>
            </a:r>
            <a:endParaRPr lang="en-US" dirty="0"/>
          </a:p>
        </p:txBody>
      </p:sp>
    </p:spTree>
    <p:extLst>
      <p:ext uri="{BB962C8B-B14F-4D97-AF65-F5344CB8AC3E}">
        <p14:creationId xmlns:p14="http://schemas.microsoft.com/office/powerpoint/2010/main" val="1686035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D6890B-ECA3-2313-83DA-3C1ADCE367E5}"/>
              </a:ext>
            </a:extLst>
          </p:cNvPr>
          <p:cNvSpPr>
            <a:spLocks noGrp="1"/>
          </p:cNvSpPr>
          <p:nvPr>
            <p:ph idx="1"/>
          </p:nvPr>
        </p:nvSpPr>
        <p:spPr>
          <a:xfrm>
            <a:off x="325820" y="1596119"/>
            <a:ext cx="10515600" cy="4351338"/>
          </a:xfrm>
        </p:spPr>
        <p:txBody>
          <a:bodyPr>
            <a:normAutofit fontScale="92500" lnSpcReduction="10000"/>
          </a:bodyPr>
          <a:lstStyle/>
          <a:p>
            <a:pPr marL="520700" indent="-177800">
              <a:spcBef>
                <a:spcPts val="600"/>
              </a:spcBef>
              <a:spcAft>
                <a:spcPts val="600"/>
              </a:spcAft>
              <a:buClr>
                <a:srgbClr val="000000"/>
              </a:buClr>
            </a:pPr>
            <a:r>
              <a:rPr lang="en-US" sz="2400" b="1" dirty="0">
                <a:latin typeface="Georgia" panose="02040502050405020303" pitchFamily="18" charset="0"/>
              </a:rPr>
              <a:t>March 2023</a:t>
            </a:r>
            <a:r>
              <a:rPr lang="en-US" sz="2400" dirty="0">
                <a:latin typeface="Georgia" panose="02040502050405020303" pitchFamily="18" charset="0"/>
              </a:rPr>
              <a:t>: Proposed PFAS National Primary Drinking Water Regulation (NPDWR) for </a:t>
            </a:r>
            <a:r>
              <a:rPr lang="en-US" sz="2400" b="1" dirty="0">
                <a:latin typeface="Georgia" panose="02040502050405020303" pitchFamily="18" charset="0"/>
              </a:rPr>
              <a:t>six</a:t>
            </a:r>
            <a:r>
              <a:rPr lang="en-US" sz="2400" dirty="0">
                <a:latin typeface="Georgia" panose="02040502050405020303" pitchFamily="18" charset="0"/>
              </a:rPr>
              <a:t> PFAS including:</a:t>
            </a:r>
          </a:p>
          <a:p>
            <a:pPr marL="977900" lvl="2" indent="-292100">
              <a:spcBef>
                <a:spcPts val="600"/>
              </a:spcBef>
              <a:spcAft>
                <a:spcPts val="600"/>
              </a:spcAft>
              <a:buClr>
                <a:srgbClr val="000000"/>
              </a:buClr>
              <a:buFont typeface="Courier New" panose="02070309020205020404" pitchFamily="49" charset="0"/>
              <a:buChar char="o"/>
            </a:pPr>
            <a:r>
              <a:rPr lang="en-US" sz="2000" dirty="0">
                <a:latin typeface="Georgia" panose="02040502050405020303" pitchFamily="18" charset="0"/>
              </a:rPr>
              <a:t>Perfluorooctanoic acid (PFOA), </a:t>
            </a:r>
            <a:r>
              <a:rPr lang="en-US" sz="2000" dirty="0" err="1">
                <a:latin typeface="Georgia" panose="02040502050405020303" pitchFamily="18" charset="0"/>
              </a:rPr>
              <a:t>Perfluorooctane</a:t>
            </a:r>
            <a:r>
              <a:rPr lang="en-US" sz="2000" dirty="0">
                <a:latin typeface="Georgia" panose="02040502050405020303" pitchFamily="18" charset="0"/>
              </a:rPr>
              <a:t> sulfonic acid (PFOS), </a:t>
            </a:r>
            <a:r>
              <a:rPr lang="en-US" sz="2000" dirty="0" err="1">
                <a:latin typeface="Georgia" panose="02040502050405020303" pitchFamily="18" charset="0"/>
              </a:rPr>
              <a:t>Perfluorononanoic</a:t>
            </a:r>
            <a:r>
              <a:rPr lang="en-US" sz="2000" dirty="0">
                <a:latin typeface="Georgia" panose="02040502050405020303" pitchFamily="18" charset="0"/>
              </a:rPr>
              <a:t> acid (PFNA), hexafluoropropylene oxide dimer acid (HFPO-DA, commonly known as </a:t>
            </a:r>
            <a:r>
              <a:rPr lang="en-US" sz="2000" dirty="0" err="1">
                <a:latin typeface="Georgia" panose="02040502050405020303" pitchFamily="18" charset="0"/>
              </a:rPr>
              <a:t>GenX</a:t>
            </a:r>
            <a:r>
              <a:rPr lang="en-US" sz="2000" dirty="0">
                <a:latin typeface="Georgia" panose="02040502050405020303" pitchFamily="18" charset="0"/>
              </a:rPr>
              <a:t> Chemicals), </a:t>
            </a:r>
            <a:r>
              <a:rPr lang="en-US" sz="2000" dirty="0" err="1">
                <a:latin typeface="Georgia" panose="02040502050405020303" pitchFamily="18" charset="0"/>
              </a:rPr>
              <a:t>Perfluorohexane</a:t>
            </a:r>
            <a:r>
              <a:rPr lang="en-US" sz="2000" dirty="0">
                <a:latin typeface="Georgia" panose="02040502050405020303" pitchFamily="18" charset="0"/>
              </a:rPr>
              <a:t> sulfonic acid (</a:t>
            </a:r>
            <a:r>
              <a:rPr lang="en-US" sz="2000" dirty="0" err="1">
                <a:latin typeface="Georgia" panose="02040502050405020303" pitchFamily="18" charset="0"/>
              </a:rPr>
              <a:t>PFHxS</a:t>
            </a:r>
            <a:r>
              <a:rPr lang="en-US" sz="2000" dirty="0">
                <a:latin typeface="Georgia" panose="02040502050405020303" pitchFamily="18" charset="0"/>
              </a:rPr>
              <a:t>), and </a:t>
            </a:r>
            <a:r>
              <a:rPr lang="en-US" sz="2000" dirty="0" err="1">
                <a:latin typeface="Georgia" panose="02040502050405020303" pitchFamily="18" charset="0"/>
              </a:rPr>
              <a:t>Perfluorobutane</a:t>
            </a:r>
            <a:r>
              <a:rPr lang="en-US" sz="2000" dirty="0">
                <a:latin typeface="Georgia" panose="02040502050405020303" pitchFamily="18" charset="0"/>
              </a:rPr>
              <a:t> sulfonic acid (PFBS). </a:t>
            </a:r>
          </a:p>
          <a:p>
            <a:pPr marL="977900" lvl="2" indent="-292100">
              <a:spcBef>
                <a:spcPts val="600"/>
              </a:spcBef>
              <a:spcAft>
                <a:spcPts val="600"/>
              </a:spcAft>
              <a:buClr>
                <a:srgbClr val="000000"/>
              </a:buClr>
              <a:buFont typeface="Courier New" panose="02070309020205020404" pitchFamily="49" charset="0"/>
              <a:buChar char="o"/>
            </a:pPr>
            <a:r>
              <a:rPr lang="en-US" sz="2000" dirty="0">
                <a:latin typeface="Georgia" panose="02040502050405020303" pitchFamily="18" charset="0"/>
              </a:rPr>
              <a:t>Proposed PFAS NPDWR does not require any actions </a:t>
            </a:r>
            <a:r>
              <a:rPr lang="en-US" sz="2000" i="1" dirty="0">
                <a:latin typeface="Georgia" panose="02040502050405020303" pitchFamily="18" charset="0"/>
              </a:rPr>
              <a:t>until</a:t>
            </a:r>
            <a:r>
              <a:rPr lang="en-US" sz="2000" dirty="0">
                <a:latin typeface="Georgia" panose="02040502050405020303" pitchFamily="18" charset="0"/>
              </a:rPr>
              <a:t> it is finalized. </a:t>
            </a:r>
          </a:p>
          <a:p>
            <a:pPr marL="977900" lvl="2" indent="-292100">
              <a:spcBef>
                <a:spcPts val="600"/>
              </a:spcBef>
              <a:spcAft>
                <a:spcPts val="600"/>
              </a:spcAft>
              <a:buClr>
                <a:srgbClr val="000000"/>
              </a:buClr>
              <a:buFont typeface="Courier New" panose="02070309020205020404" pitchFamily="49" charset="0"/>
              <a:buChar char="o"/>
            </a:pPr>
            <a:r>
              <a:rPr lang="en-US" sz="2000" dirty="0">
                <a:latin typeface="Georgia" panose="02040502050405020303" pitchFamily="18" charset="0"/>
              </a:rPr>
              <a:t>If fully implemented, expected to prevent thousands of deaths and reduce tens of thousands of serious PFAS-attributable illnesses.</a:t>
            </a:r>
          </a:p>
          <a:p>
            <a:pPr marL="520700" lvl="1" indent="-177800">
              <a:buClr>
                <a:srgbClr val="000000"/>
              </a:buClr>
              <a:buFont typeface="Arial" panose="020B0604020202020204" pitchFamily="34" charset="0"/>
              <a:buNone/>
            </a:pPr>
            <a:endParaRPr lang="en-US" sz="2000" dirty="0">
              <a:latin typeface="Georgia" panose="02040502050405020303" pitchFamily="18" charset="0"/>
            </a:endParaRPr>
          </a:p>
          <a:p>
            <a:pPr marL="520700" indent="-177800">
              <a:buClr>
                <a:srgbClr val="000000"/>
              </a:buClr>
            </a:pPr>
            <a:r>
              <a:rPr lang="en-US" sz="2400" dirty="0">
                <a:latin typeface="Georgia" panose="02040502050405020303" pitchFamily="18" charset="0"/>
              </a:rPr>
              <a:t>2023: </a:t>
            </a:r>
            <a:r>
              <a:rPr lang="en-US" sz="2400" dirty="0">
                <a:latin typeface="Georgia" panose="02040502050405020303" pitchFamily="18" charset="0"/>
                <a:hlinkClick r:id="rId2"/>
              </a:rPr>
              <a:t>Regional Listening Sessions</a:t>
            </a:r>
            <a:r>
              <a:rPr lang="en-US" sz="2400" dirty="0">
                <a:latin typeface="Georgia" panose="02040502050405020303" pitchFamily="18" charset="0"/>
              </a:rPr>
              <a:t>:  EPA has already held over 10 virtual regional listening sessions in 2023.</a:t>
            </a:r>
          </a:p>
          <a:p>
            <a:pPr marL="977900" lvl="2" indent="-292100">
              <a:spcBef>
                <a:spcPts val="600"/>
              </a:spcBef>
              <a:spcAft>
                <a:spcPts val="600"/>
              </a:spcAft>
              <a:buClr>
                <a:srgbClr val="000000"/>
              </a:buClr>
              <a:buFont typeface="Courier New" panose="02070309020205020404" pitchFamily="49" charset="0"/>
              <a:buChar char="o"/>
            </a:pPr>
            <a:r>
              <a:rPr lang="en-US" sz="2000" dirty="0">
                <a:latin typeface="Georgia" panose="02040502050405020303" pitchFamily="18" charset="0"/>
              </a:rPr>
              <a:t>Includes a session focused on each EPA Region and a specific session for Tribal partners.</a:t>
            </a:r>
          </a:p>
        </p:txBody>
      </p:sp>
      <p:sp>
        <p:nvSpPr>
          <p:cNvPr id="3" name="Title 2">
            <a:extLst>
              <a:ext uri="{FF2B5EF4-FFF2-40B4-BE49-F238E27FC236}">
                <a16:creationId xmlns:a16="http://schemas.microsoft.com/office/drawing/2014/main" id="{A816A91E-8701-C644-2D67-03AFA453742A}"/>
              </a:ext>
            </a:extLst>
          </p:cNvPr>
          <p:cNvSpPr>
            <a:spLocks noGrp="1"/>
          </p:cNvSpPr>
          <p:nvPr>
            <p:ph type="title"/>
          </p:nvPr>
        </p:nvSpPr>
        <p:spPr/>
        <p:txBody>
          <a:bodyPr/>
          <a:lstStyle/>
          <a:p>
            <a:r>
              <a:rPr lang="en-US" dirty="0">
                <a:latin typeface="Georgia" panose="02040502050405020303" pitchFamily="18" charset="0"/>
              </a:rPr>
              <a:t>EPA Cont’d</a:t>
            </a:r>
          </a:p>
        </p:txBody>
      </p:sp>
    </p:spTree>
    <p:extLst>
      <p:ext uri="{BB962C8B-B14F-4D97-AF65-F5344CB8AC3E}">
        <p14:creationId xmlns:p14="http://schemas.microsoft.com/office/powerpoint/2010/main" val="3005541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C915CC-7F9F-7D79-9904-214F75788848}"/>
              </a:ext>
            </a:extLst>
          </p:cNvPr>
          <p:cNvSpPr>
            <a:spLocks noGrp="1"/>
          </p:cNvSpPr>
          <p:nvPr>
            <p:ph idx="1"/>
          </p:nvPr>
        </p:nvSpPr>
        <p:spPr/>
        <p:txBody>
          <a:bodyPr>
            <a:normAutofit fontScale="92500" lnSpcReduction="10000"/>
          </a:bodyPr>
          <a:lstStyle/>
          <a:p>
            <a:pPr marL="50800" indent="0">
              <a:buNone/>
            </a:pPr>
            <a:r>
              <a:rPr lang="en-US" sz="3200" dirty="0">
                <a:solidFill>
                  <a:schemeClr val="tx1"/>
                </a:solidFill>
                <a:latin typeface="Georgia" panose="02040502050405020303" pitchFamily="18" charset="0"/>
                <a:cs typeface="Calibri" panose="020F0502020204030204" pitchFamily="34" charset="0"/>
              </a:rPr>
              <a:t>Advance Notice of Proposed Rulemaking (ANPRM)</a:t>
            </a:r>
            <a:endParaRPr lang="en-US" sz="3200" b="1" dirty="0">
              <a:solidFill>
                <a:schemeClr val="tx1"/>
              </a:solidFill>
              <a:latin typeface="Georgia" panose="02040502050405020303" pitchFamily="18" charset="0"/>
              <a:cs typeface="Calibri" panose="020F0502020204030204" pitchFamily="34" charset="0"/>
            </a:endParaRPr>
          </a:p>
          <a:p>
            <a:pPr marL="520700" indent="-177800">
              <a:spcBef>
                <a:spcPts val="600"/>
              </a:spcBef>
              <a:spcAft>
                <a:spcPts val="600"/>
              </a:spcAft>
            </a:pPr>
            <a:r>
              <a:rPr lang="en-US" sz="2600" b="1" dirty="0">
                <a:latin typeface="Georgia" panose="02040502050405020303" pitchFamily="18" charset="0"/>
                <a:cs typeface="Calibri" panose="020F0502020204030204" pitchFamily="34" charset="0"/>
              </a:rPr>
              <a:t>September 2022: </a:t>
            </a:r>
            <a:r>
              <a:rPr lang="en-US" sz="2600" dirty="0">
                <a:latin typeface="Georgia" panose="02040502050405020303" pitchFamily="18" charset="0"/>
                <a:cs typeface="Calibri" panose="020F0502020204030204" pitchFamily="34" charset="0"/>
              </a:rPr>
              <a:t>Seeking public input/data to consider future regulations on PFAS under the Comprehensive Environmental Response, Compensation, and Liability Act (CERCLA/Superfund).</a:t>
            </a:r>
          </a:p>
          <a:p>
            <a:pPr marL="977900" lvl="2" indent="-292100">
              <a:spcBef>
                <a:spcPts val="600"/>
              </a:spcBef>
              <a:spcAft>
                <a:spcPts val="600"/>
              </a:spcAft>
              <a:buFont typeface="Courier New" panose="02070309020205020404" pitchFamily="49" charset="0"/>
              <a:buChar char="o"/>
            </a:pPr>
            <a:r>
              <a:rPr lang="en-US" sz="2200" dirty="0">
                <a:latin typeface="Georgia" panose="02040502050405020303" pitchFamily="18" charset="0"/>
                <a:cs typeface="Calibri" panose="020F0502020204030204" pitchFamily="34" charset="0"/>
              </a:rPr>
              <a:t>Seeking input and data regarding potential future hazardous substance designation under CERCLA.</a:t>
            </a:r>
          </a:p>
          <a:p>
            <a:pPr marL="977900" lvl="2" indent="-292100">
              <a:buFont typeface="Courier New" panose="02070309020205020404" pitchFamily="49" charset="0"/>
              <a:buChar char="o"/>
            </a:pPr>
            <a:r>
              <a:rPr lang="en-US" sz="2200" b="0" i="0" dirty="0">
                <a:solidFill>
                  <a:srgbClr val="000000"/>
                </a:solidFill>
                <a:effectLst/>
                <a:latin typeface="Georgia" panose="02040502050405020303" pitchFamily="18" charset="0"/>
                <a:cs typeface="Calibri" panose="020F0502020204030204" pitchFamily="34" charset="0"/>
              </a:rPr>
              <a:t>If officially listed as hazardous substances</a:t>
            </a:r>
            <a:r>
              <a:rPr lang="en-US" sz="2400" b="0" i="0" dirty="0">
                <a:solidFill>
                  <a:srgbClr val="000000"/>
                </a:solidFill>
                <a:effectLst/>
                <a:latin typeface="Georgia" panose="02040502050405020303" pitchFamily="18" charset="0"/>
                <a:cs typeface="Calibri" panose="020F0502020204030204" pitchFamily="34" charset="0"/>
              </a:rPr>
              <a:t>: </a:t>
            </a:r>
          </a:p>
          <a:p>
            <a:pPr marL="1320800" lvl="4" indent="-292100">
              <a:buFont typeface="Courier New" panose="02070309020205020404" pitchFamily="49" charset="0"/>
              <a:buChar char="o"/>
            </a:pPr>
            <a:r>
              <a:rPr lang="en-US" sz="1900" b="0" i="0" dirty="0">
                <a:solidFill>
                  <a:srgbClr val="000000"/>
                </a:solidFill>
                <a:effectLst/>
                <a:latin typeface="Georgia" panose="02040502050405020303" pitchFamily="18" charset="0"/>
                <a:cs typeface="Calibri" panose="020F0502020204030204" pitchFamily="34" charset="0"/>
              </a:rPr>
              <a:t>EPA will have new authority to hold “potentially responsible parties” </a:t>
            </a:r>
            <a:r>
              <a:rPr lang="en-US" sz="1900" b="1" i="1" u="sng" dirty="0">
                <a:solidFill>
                  <a:srgbClr val="000000"/>
                </a:solidFill>
                <a:effectLst/>
                <a:latin typeface="Georgia" panose="02040502050405020303" pitchFamily="18" charset="0"/>
                <a:cs typeface="Calibri" panose="020F0502020204030204" pitchFamily="34" charset="0"/>
              </a:rPr>
              <a:t>liable</a:t>
            </a:r>
            <a:r>
              <a:rPr lang="en-US" sz="1900" b="1" i="0" dirty="0">
                <a:solidFill>
                  <a:srgbClr val="000000"/>
                </a:solidFill>
                <a:effectLst/>
                <a:latin typeface="Georgia" panose="02040502050405020303" pitchFamily="18" charset="0"/>
                <a:cs typeface="Calibri" panose="020F0502020204030204" pitchFamily="34" charset="0"/>
              </a:rPr>
              <a:t> </a:t>
            </a:r>
            <a:r>
              <a:rPr lang="en-US" sz="1900" b="0" i="0" dirty="0">
                <a:solidFill>
                  <a:srgbClr val="000000"/>
                </a:solidFill>
                <a:effectLst/>
                <a:latin typeface="Georgia" panose="02040502050405020303" pitchFamily="18" charset="0"/>
                <a:cs typeface="Calibri" panose="020F0502020204030204" pitchFamily="34" charset="0"/>
              </a:rPr>
              <a:t>for cleanup of certain PFAS released into the environment. </a:t>
            </a:r>
          </a:p>
          <a:p>
            <a:pPr marL="1320800" lvl="4" indent="-292100">
              <a:buFont typeface="Courier New" panose="02070309020205020404" pitchFamily="49" charset="0"/>
              <a:buChar char="o"/>
            </a:pPr>
            <a:r>
              <a:rPr lang="en-US" sz="1900" dirty="0">
                <a:solidFill>
                  <a:srgbClr val="000000"/>
                </a:solidFill>
                <a:latin typeface="Georgia" panose="02040502050405020303" pitchFamily="18" charset="0"/>
                <a:cs typeface="Calibri" panose="020F0502020204030204" pitchFamily="34" charset="0"/>
              </a:rPr>
              <a:t>P</a:t>
            </a:r>
            <a:r>
              <a:rPr lang="en-US" sz="1900" b="0" i="0" dirty="0">
                <a:solidFill>
                  <a:srgbClr val="000000"/>
                </a:solidFill>
                <a:effectLst/>
                <a:latin typeface="Georgia" panose="02040502050405020303" pitchFamily="18" charset="0"/>
                <a:cs typeface="Calibri" panose="020F0502020204030204" pitchFamily="34" charset="0"/>
              </a:rPr>
              <a:t>rivate parties would be able to bring cost recovery or contribution claims under CERCLA.</a:t>
            </a:r>
            <a:endParaRPr lang="en-US" sz="1900" dirty="0">
              <a:solidFill>
                <a:srgbClr val="000000"/>
              </a:solidFill>
              <a:latin typeface="Georgia" panose="02040502050405020303" pitchFamily="18" charset="0"/>
              <a:cs typeface="Calibri" panose="020F0502020204030204" pitchFamily="34" charset="0"/>
            </a:endParaRPr>
          </a:p>
          <a:p>
            <a:pPr marL="520700" lvl="2" indent="-177800">
              <a:buNone/>
            </a:pPr>
            <a:endParaRPr lang="en-US" b="0" i="0" dirty="0">
              <a:solidFill>
                <a:srgbClr val="000000"/>
              </a:solidFill>
              <a:effectLst/>
              <a:latin typeface="Georgia" panose="02040502050405020303" pitchFamily="18" charset="0"/>
              <a:cs typeface="Calibri" panose="020F0502020204030204" pitchFamily="34" charset="0"/>
            </a:endParaRPr>
          </a:p>
          <a:p>
            <a:pPr marL="520700" indent="-177800"/>
            <a:r>
              <a:rPr lang="en-US" sz="2600" b="1" i="0" dirty="0">
                <a:solidFill>
                  <a:srgbClr val="000000"/>
                </a:solidFill>
                <a:effectLst/>
                <a:latin typeface="Georgia" panose="02040502050405020303" pitchFamily="18" charset="0"/>
                <a:cs typeface="Calibri" panose="020F0502020204030204" pitchFamily="34" charset="0"/>
              </a:rPr>
              <a:t>April 13, 2023: </a:t>
            </a:r>
            <a:r>
              <a:rPr lang="en-US" sz="2600" dirty="0">
                <a:effectLst/>
                <a:latin typeface="Georgia" panose="02040502050405020303" pitchFamily="18" charset="0"/>
                <a:ea typeface="Calibri" panose="020F0502020204030204" pitchFamily="34" charset="0"/>
              </a:rPr>
              <a:t>ANPRM sought input on which additional PFAS compounds should be added as hazardous substances.</a:t>
            </a:r>
          </a:p>
          <a:p>
            <a:endParaRPr lang="en-US" dirty="0"/>
          </a:p>
        </p:txBody>
      </p:sp>
      <p:sp>
        <p:nvSpPr>
          <p:cNvPr id="3" name="Title 2">
            <a:extLst>
              <a:ext uri="{FF2B5EF4-FFF2-40B4-BE49-F238E27FC236}">
                <a16:creationId xmlns:a16="http://schemas.microsoft.com/office/drawing/2014/main" id="{732A6FC5-832D-DB1E-BF04-8FAFB728104C}"/>
              </a:ext>
            </a:extLst>
          </p:cNvPr>
          <p:cNvSpPr>
            <a:spLocks noGrp="1"/>
          </p:cNvSpPr>
          <p:nvPr>
            <p:ph type="title"/>
          </p:nvPr>
        </p:nvSpPr>
        <p:spPr/>
        <p:txBody>
          <a:bodyPr/>
          <a:lstStyle/>
          <a:p>
            <a:r>
              <a:rPr lang="en-US" dirty="0">
                <a:latin typeface="Georgia" panose="02040502050405020303" pitchFamily="18" charset="0"/>
              </a:rPr>
              <a:t>EPA Cont’d</a:t>
            </a:r>
          </a:p>
        </p:txBody>
      </p:sp>
    </p:spTree>
    <p:extLst>
      <p:ext uri="{BB962C8B-B14F-4D97-AF65-F5344CB8AC3E}">
        <p14:creationId xmlns:p14="http://schemas.microsoft.com/office/powerpoint/2010/main" val="167853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91CCE6-5E4F-A768-1E6C-BC0B0A7815FB}"/>
              </a:ext>
            </a:extLst>
          </p:cNvPr>
          <p:cNvSpPr>
            <a:spLocks noGrp="1"/>
          </p:cNvSpPr>
          <p:nvPr>
            <p:ph idx="1"/>
          </p:nvPr>
        </p:nvSpPr>
        <p:spPr>
          <a:xfrm>
            <a:off x="325820" y="1558019"/>
            <a:ext cx="10515600" cy="4351338"/>
          </a:xfrm>
        </p:spPr>
        <p:txBody>
          <a:bodyPr>
            <a:normAutofit fontScale="92500" lnSpcReduction="20000"/>
          </a:bodyPr>
          <a:lstStyle/>
          <a:p>
            <a:pPr marL="520700" indent="-177800">
              <a:spcBef>
                <a:spcPts val="600"/>
              </a:spcBef>
              <a:spcAft>
                <a:spcPts val="600"/>
              </a:spcAft>
            </a:pPr>
            <a:r>
              <a:rPr lang="en-US" sz="3200" dirty="0">
                <a:latin typeface="Georgia" panose="02040502050405020303" pitchFamily="18" charset="0"/>
                <a:cs typeface="Calibri" panose="020F0502020204030204" pitchFamily="34" charset="0"/>
              </a:rPr>
              <a:t>Assessing dietary exposure to PFAS.</a:t>
            </a:r>
          </a:p>
          <a:p>
            <a:pPr marL="520700" indent="-177800">
              <a:spcBef>
                <a:spcPts val="600"/>
              </a:spcBef>
              <a:spcAft>
                <a:spcPts val="600"/>
              </a:spcAft>
            </a:pPr>
            <a:r>
              <a:rPr lang="en-US" sz="3200" dirty="0">
                <a:latin typeface="Georgia" panose="02040502050405020303" pitchFamily="18" charset="0"/>
                <a:cs typeface="Calibri" panose="020F0502020204030204" pitchFamily="34" charset="0"/>
              </a:rPr>
              <a:t>Publishes Analytical Results.</a:t>
            </a:r>
          </a:p>
          <a:p>
            <a:pPr marL="520700" indent="-177800">
              <a:spcBef>
                <a:spcPts val="600"/>
              </a:spcBef>
              <a:spcAft>
                <a:spcPts val="600"/>
              </a:spcAft>
            </a:pPr>
            <a:r>
              <a:rPr lang="en-US" sz="3200" dirty="0">
                <a:latin typeface="Georgia" panose="02040502050405020303" pitchFamily="18" charset="0"/>
                <a:cs typeface="Calibri" panose="020F0502020204030204" pitchFamily="34" charset="0"/>
              </a:rPr>
              <a:t>Enforcement (since 2019): </a:t>
            </a:r>
          </a:p>
          <a:p>
            <a:pPr marL="977900" lvl="2" indent="-292100">
              <a:spcBef>
                <a:spcPts val="600"/>
              </a:spcBef>
              <a:spcAft>
                <a:spcPts val="600"/>
              </a:spcAft>
              <a:buFont typeface="Courier New" panose="02070309020205020404" pitchFamily="49" charset="0"/>
              <a:buChar char="o"/>
            </a:pPr>
            <a:r>
              <a:rPr lang="en-US" sz="2400" dirty="0">
                <a:latin typeface="Georgia" panose="02040502050405020303" pitchFamily="18" charset="0"/>
                <a:cs typeface="Calibri" panose="020F0502020204030204" pitchFamily="34" charset="0"/>
              </a:rPr>
              <a:t>FDA enforces PFAS in food based on health hazard analysis – EPA’s Toxic Reference Values (TRVs) (</a:t>
            </a:r>
            <a:r>
              <a:rPr lang="en-US" sz="2400" i="1" dirty="0">
                <a:latin typeface="Georgia" panose="02040502050405020303" pitchFamily="18" charset="0"/>
                <a:cs typeface="Calibri" panose="020F0502020204030204" pitchFamily="34" charset="0"/>
              </a:rPr>
              <a:t>low-level</a:t>
            </a:r>
            <a:r>
              <a:rPr lang="en-US" sz="2400" dirty="0">
                <a:latin typeface="Georgia" panose="02040502050405020303" pitchFamily="18" charset="0"/>
                <a:cs typeface="Calibri" panose="020F0502020204030204" pitchFamily="34" charset="0"/>
              </a:rPr>
              <a:t>) &amp; National Health and Nutrition Examination Survey (NHANES) consumption data.</a:t>
            </a:r>
          </a:p>
          <a:p>
            <a:pPr marL="1320800" lvl="4" indent="-292100">
              <a:spcBef>
                <a:spcPts val="600"/>
              </a:spcBef>
              <a:spcAft>
                <a:spcPts val="600"/>
              </a:spcAft>
            </a:pPr>
            <a:r>
              <a:rPr lang="en-US" sz="2000" dirty="0">
                <a:latin typeface="Georgia" panose="02040502050405020303" pitchFamily="18" charset="0"/>
                <a:cs typeface="Calibri" panose="020F0502020204030204" pitchFamily="34" charset="0"/>
              </a:rPr>
              <a:t>Nearly 800 samples of food in U.S. market:</a:t>
            </a:r>
          </a:p>
          <a:p>
            <a:pPr marL="1663700" lvl="6" indent="-292100">
              <a:buFont typeface="Courier New" panose="02070309020205020404" pitchFamily="49" charset="0"/>
              <a:buChar char="o"/>
            </a:pPr>
            <a:r>
              <a:rPr lang="en-US" sz="1800" dirty="0">
                <a:latin typeface="Georgia" panose="02040502050405020303" pitchFamily="18" charset="0"/>
                <a:cs typeface="Calibri" panose="020F0502020204030204" pitchFamily="34" charset="0"/>
              </a:rPr>
              <a:t>Seafood,</a:t>
            </a:r>
          </a:p>
          <a:p>
            <a:pPr marL="1663700" lvl="6" indent="-292100">
              <a:buFont typeface="Courier New" panose="02070309020205020404" pitchFamily="49" charset="0"/>
              <a:buChar char="o"/>
            </a:pPr>
            <a:r>
              <a:rPr lang="en-US" sz="1800" dirty="0">
                <a:latin typeface="Georgia" panose="02040502050405020303" pitchFamily="18" charset="0"/>
                <a:cs typeface="Calibri" panose="020F0502020204030204" pitchFamily="34" charset="0"/>
              </a:rPr>
              <a:t>Infant formula,</a:t>
            </a:r>
          </a:p>
          <a:p>
            <a:pPr marL="1663700" lvl="6" indent="-292100">
              <a:buFont typeface="Courier New" panose="02070309020205020404" pitchFamily="49" charset="0"/>
              <a:buChar char="o"/>
            </a:pPr>
            <a:r>
              <a:rPr lang="en-US" sz="1800" dirty="0">
                <a:latin typeface="Georgia" panose="02040502050405020303" pitchFamily="18" charset="0"/>
                <a:cs typeface="Calibri" panose="020F0502020204030204" pitchFamily="34" charset="0"/>
              </a:rPr>
              <a:t>Lettuce,</a:t>
            </a:r>
          </a:p>
          <a:p>
            <a:pPr marL="1663700" lvl="6" indent="-292100">
              <a:buFont typeface="Courier New" panose="02070309020205020404" pitchFamily="49" charset="0"/>
              <a:buChar char="o"/>
            </a:pPr>
            <a:r>
              <a:rPr lang="en-US" sz="1800" dirty="0">
                <a:latin typeface="Georgia" panose="02040502050405020303" pitchFamily="18" charset="0"/>
                <a:cs typeface="Calibri" panose="020F0502020204030204" pitchFamily="34" charset="0"/>
              </a:rPr>
              <a:t>Milk,</a:t>
            </a:r>
          </a:p>
          <a:p>
            <a:pPr marL="1663700" lvl="6" indent="-292100">
              <a:buFont typeface="Courier New" panose="02070309020205020404" pitchFamily="49" charset="0"/>
              <a:buChar char="o"/>
            </a:pPr>
            <a:r>
              <a:rPr lang="en-US" sz="1800" dirty="0">
                <a:latin typeface="Georgia" panose="02040502050405020303" pitchFamily="18" charset="0"/>
                <a:cs typeface="Calibri" panose="020F0502020204030204" pitchFamily="34" charset="0"/>
              </a:rPr>
              <a:t>Bread,</a:t>
            </a:r>
          </a:p>
          <a:p>
            <a:pPr marL="1663700" lvl="6" indent="-292100">
              <a:buFont typeface="Courier New" panose="02070309020205020404" pitchFamily="49" charset="0"/>
              <a:buChar char="o"/>
            </a:pPr>
            <a:r>
              <a:rPr lang="en-US" sz="1800" dirty="0">
                <a:latin typeface="Georgia" panose="02040502050405020303" pitchFamily="18" charset="0"/>
                <a:cs typeface="Calibri" panose="020F0502020204030204" pitchFamily="34" charset="0"/>
              </a:rPr>
              <a:t>Cheese, and</a:t>
            </a:r>
          </a:p>
          <a:p>
            <a:pPr marL="1663700" lvl="6" indent="-292100">
              <a:buFont typeface="Courier New" panose="02070309020205020404" pitchFamily="49" charset="0"/>
              <a:buChar char="o"/>
            </a:pPr>
            <a:r>
              <a:rPr lang="en-US" sz="1800" dirty="0">
                <a:latin typeface="Georgia" panose="02040502050405020303" pitchFamily="18" charset="0"/>
                <a:cs typeface="Calibri" panose="020F0502020204030204" pitchFamily="34" charset="0"/>
              </a:rPr>
              <a:t>Etc.…</a:t>
            </a:r>
            <a:endParaRPr lang="en-US" sz="1800" dirty="0">
              <a:latin typeface="Georgia" panose="02040502050405020303" pitchFamily="18" charset="0"/>
            </a:endParaRPr>
          </a:p>
        </p:txBody>
      </p:sp>
      <p:sp>
        <p:nvSpPr>
          <p:cNvPr id="3" name="Title 2">
            <a:extLst>
              <a:ext uri="{FF2B5EF4-FFF2-40B4-BE49-F238E27FC236}">
                <a16:creationId xmlns:a16="http://schemas.microsoft.com/office/drawing/2014/main" id="{39E695BD-64F0-8961-834D-1008AF6BAD68}"/>
              </a:ext>
            </a:extLst>
          </p:cNvPr>
          <p:cNvSpPr>
            <a:spLocks noGrp="1"/>
          </p:cNvSpPr>
          <p:nvPr>
            <p:ph type="title"/>
          </p:nvPr>
        </p:nvSpPr>
        <p:spPr/>
        <p:txBody>
          <a:bodyPr/>
          <a:lstStyle/>
          <a:p>
            <a:r>
              <a:rPr lang="en-US" dirty="0">
                <a:latin typeface="Georgia" panose="02040502050405020303" pitchFamily="18" charset="0"/>
              </a:rPr>
              <a:t>Food and Drug Administration (FDA)</a:t>
            </a:r>
          </a:p>
        </p:txBody>
      </p:sp>
      <p:pic>
        <p:nvPicPr>
          <p:cNvPr id="4" name="Picture 4" descr="FDA written on wooden cube with keyboard , calculator, chart,glasses.Business concept FDA written on wooden cube with keyboard , calculator, chart,glasses.Business fda stock pictures, royalty-free photos &amp; images">
            <a:extLst>
              <a:ext uri="{FF2B5EF4-FFF2-40B4-BE49-F238E27FC236}">
                <a16:creationId xmlns:a16="http://schemas.microsoft.com/office/drawing/2014/main" id="{553DA2C1-62DC-6E8E-F111-D6B047288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164" y="4410184"/>
            <a:ext cx="4400904" cy="1876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178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25B6DD-1B97-A1E9-CABA-9E4EAAC0F21D}"/>
              </a:ext>
            </a:extLst>
          </p:cNvPr>
          <p:cNvSpPr>
            <a:spLocks noGrp="1"/>
          </p:cNvSpPr>
          <p:nvPr>
            <p:ph idx="1"/>
          </p:nvPr>
        </p:nvSpPr>
        <p:spPr>
          <a:xfrm>
            <a:off x="325820" y="1574800"/>
            <a:ext cx="11015280" cy="4537757"/>
          </a:xfrm>
        </p:spPr>
        <p:txBody>
          <a:bodyPr>
            <a:normAutofit fontScale="92500" lnSpcReduction="10000"/>
          </a:bodyPr>
          <a:lstStyle/>
          <a:p>
            <a:pPr marL="520700" indent="-177800">
              <a:spcBef>
                <a:spcPts val="600"/>
              </a:spcBef>
              <a:spcAft>
                <a:spcPts val="600"/>
              </a:spcAft>
            </a:pPr>
            <a:r>
              <a:rPr lang="en-US" sz="3000" dirty="0">
                <a:latin typeface="Georgia" panose="02040502050405020303" pitchFamily="18" charset="0"/>
                <a:cs typeface="Calibri" panose="020F0502020204030204" pitchFamily="34" charset="0"/>
                <a:hlinkClick r:id="rId2"/>
              </a:rPr>
              <a:t>21 CFR (FDA) – Food Contact Materials</a:t>
            </a:r>
            <a:endParaRPr lang="en-US" sz="3000" dirty="0">
              <a:latin typeface="Georgia" panose="02040502050405020303" pitchFamily="18" charset="0"/>
              <a:cs typeface="Calibri" panose="020F0502020204030204" pitchFamily="34" charset="0"/>
            </a:endParaRPr>
          </a:p>
          <a:p>
            <a:pPr marL="977900" lvl="2" indent="-292100">
              <a:buFont typeface="Courier New" panose="02070309020205020404" pitchFamily="49" charset="0"/>
              <a:buChar char="o"/>
            </a:pPr>
            <a:r>
              <a:rPr lang="en-US" sz="2200" dirty="0">
                <a:latin typeface="Georgia" panose="02040502050405020303" pitchFamily="18" charset="0"/>
                <a:cs typeface="Calibri" panose="020F0502020204030204" pitchFamily="34" charset="0"/>
              </a:rPr>
              <a:t>PFAS are regulated by FDA in food contact products. </a:t>
            </a:r>
          </a:p>
          <a:p>
            <a:pPr marL="977900" lvl="2" indent="-292100">
              <a:buFont typeface="Courier New" panose="02070309020205020404" pitchFamily="49" charset="0"/>
              <a:buChar char="o"/>
            </a:pPr>
            <a:r>
              <a:rPr lang="en-US" sz="2200" dirty="0">
                <a:latin typeface="Georgia" panose="02040502050405020303" pitchFamily="18" charset="0"/>
                <a:cs typeface="Calibri" panose="020F0502020204030204" pitchFamily="34" charset="0"/>
              </a:rPr>
              <a:t>Only PFAS authorized by FDA can be used in food contact materials. </a:t>
            </a:r>
          </a:p>
          <a:p>
            <a:pPr marL="977900" lvl="2" indent="-292100">
              <a:spcAft>
                <a:spcPts val="600"/>
              </a:spcAft>
              <a:buFont typeface="Courier New" panose="02070309020205020404" pitchFamily="49" charset="0"/>
              <a:buChar char="o"/>
            </a:pPr>
            <a:r>
              <a:rPr lang="en-US" sz="2200" dirty="0">
                <a:latin typeface="Georgia" panose="02040502050405020303" pitchFamily="18" charset="0"/>
                <a:cs typeface="Calibri" panose="020F0502020204030204" pitchFamily="34" charset="0"/>
              </a:rPr>
              <a:t>Currently, FDA does not set maximum allowed limits on PFAS in food contact products.</a:t>
            </a:r>
          </a:p>
          <a:p>
            <a:pPr marL="520700" indent="-177800">
              <a:spcBef>
                <a:spcPts val="600"/>
              </a:spcBef>
              <a:spcAft>
                <a:spcPts val="600"/>
              </a:spcAft>
            </a:pPr>
            <a:r>
              <a:rPr lang="en-US" sz="3000" dirty="0">
                <a:latin typeface="Georgia" panose="02040502050405020303" pitchFamily="18" charset="0"/>
                <a:cs typeface="Calibri" panose="020F0502020204030204" pitchFamily="34" charset="0"/>
              </a:rPr>
              <a:t>PFAS authorized for contact with food generally in four categories:</a:t>
            </a:r>
          </a:p>
          <a:p>
            <a:pPr marL="977900" lvl="2" indent="-292100">
              <a:buFont typeface="Courier New" panose="02070309020205020404" pitchFamily="49" charset="0"/>
              <a:buChar char="o"/>
            </a:pPr>
            <a:r>
              <a:rPr lang="en-US" sz="2200" dirty="0">
                <a:latin typeface="Georgia" panose="02040502050405020303" pitchFamily="18" charset="0"/>
                <a:cs typeface="Calibri" panose="020F0502020204030204" pitchFamily="34" charset="0"/>
              </a:rPr>
              <a:t>Non-stick cookware,</a:t>
            </a:r>
          </a:p>
          <a:p>
            <a:pPr marL="977900" lvl="2" indent="-292100">
              <a:buFont typeface="Courier New" panose="02070309020205020404" pitchFamily="49" charset="0"/>
              <a:buChar char="o"/>
            </a:pPr>
            <a:r>
              <a:rPr lang="en-US" sz="2200" dirty="0">
                <a:latin typeface="Georgia" panose="02040502050405020303" pitchFamily="18" charset="0"/>
                <a:cs typeface="Calibri" panose="020F0502020204030204" pitchFamily="34" charset="0"/>
              </a:rPr>
              <a:t>Gaskets, O-Rings, other parts used in food processing equipment </a:t>
            </a:r>
          </a:p>
          <a:p>
            <a:pPr marL="977900" lvl="2" indent="-292100">
              <a:buFont typeface="Courier New" panose="02070309020205020404" pitchFamily="49" charset="0"/>
              <a:buChar char="o"/>
            </a:pPr>
            <a:r>
              <a:rPr lang="en-US" sz="2200" dirty="0">
                <a:latin typeface="Georgia" panose="02040502050405020303" pitchFamily="18" charset="0"/>
                <a:cs typeface="Calibri" panose="020F0502020204030204" pitchFamily="34" charset="0"/>
              </a:rPr>
              <a:t>Processing aids, and</a:t>
            </a:r>
          </a:p>
          <a:p>
            <a:pPr marL="977900" lvl="2" indent="-292100">
              <a:spcAft>
                <a:spcPts val="600"/>
              </a:spcAft>
              <a:buFont typeface="Courier New" panose="02070309020205020404" pitchFamily="49" charset="0"/>
              <a:buChar char="o"/>
            </a:pPr>
            <a:r>
              <a:rPr lang="en-US" sz="2200" dirty="0">
                <a:latin typeface="Georgia" panose="02040502050405020303" pitchFamily="18" charset="0"/>
                <a:cs typeface="Calibri" panose="020F0502020204030204" pitchFamily="34" charset="0"/>
              </a:rPr>
              <a:t>Paper/paperboard food packaging. </a:t>
            </a:r>
          </a:p>
          <a:p>
            <a:pPr marL="520700" indent="-177800">
              <a:spcBef>
                <a:spcPts val="600"/>
              </a:spcBef>
              <a:spcAft>
                <a:spcPts val="600"/>
              </a:spcAft>
            </a:pPr>
            <a:r>
              <a:rPr lang="en-US" sz="3000" dirty="0">
                <a:latin typeface="Georgia" panose="02040502050405020303" pitchFamily="18" charset="0"/>
                <a:cs typeface="Calibri" panose="020F0502020204030204" pitchFamily="34" charset="0"/>
              </a:rPr>
              <a:t>No specific Federal regulation around PFAS in food packaging </a:t>
            </a:r>
            <a:r>
              <a:rPr lang="en-US" sz="3000" dirty="0">
                <a:latin typeface="Georgia" panose="02040502050405020303" pitchFamily="18" charset="0"/>
                <a:cs typeface="Calibri" panose="020F0502020204030204" pitchFamily="34" charset="0"/>
                <a:sym typeface="Wingdings" panose="05000000000000000000" pitchFamily="2" charset="2"/>
              </a:rPr>
              <a:t> leaving it to the states…</a:t>
            </a:r>
            <a:endParaRPr lang="en-US" sz="3000" dirty="0">
              <a:latin typeface="Georgia" panose="02040502050405020303" pitchFamily="18" charset="0"/>
              <a:cs typeface="Calibri" panose="020F0502020204030204" pitchFamily="34" charset="0"/>
            </a:endParaRPr>
          </a:p>
          <a:p>
            <a:endParaRPr lang="en-US" dirty="0">
              <a:latin typeface="Georgia" panose="02040502050405020303" pitchFamily="18" charset="0"/>
            </a:endParaRPr>
          </a:p>
        </p:txBody>
      </p:sp>
      <p:sp>
        <p:nvSpPr>
          <p:cNvPr id="3" name="Title 2">
            <a:extLst>
              <a:ext uri="{FF2B5EF4-FFF2-40B4-BE49-F238E27FC236}">
                <a16:creationId xmlns:a16="http://schemas.microsoft.com/office/drawing/2014/main" id="{CDA11753-4DD6-F493-11BF-EC0F01AD85E0}"/>
              </a:ext>
            </a:extLst>
          </p:cNvPr>
          <p:cNvSpPr>
            <a:spLocks noGrp="1"/>
          </p:cNvSpPr>
          <p:nvPr>
            <p:ph type="title"/>
          </p:nvPr>
        </p:nvSpPr>
        <p:spPr/>
        <p:txBody>
          <a:bodyPr/>
          <a:lstStyle/>
          <a:p>
            <a:r>
              <a:rPr lang="en-US" dirty="0">
                <a:latin typeface="Georgia" panose="02040502050405020303" pitchFamily="18" charset="0"/>
              </a:rPr>
              <a:t>Food and Drug Administration (FDA)</a:t>
            </a:r>
            <a:endParaRPr lang="en-US" dirty="0"/>
          </a:p>
        </p:txBody>
      </p:sp>
    </p:spTree>
    <p:extLst>
      <p:ext uri="{BB962C8B-B14F-4D97-AF65-F5344CB8AC3E}">
        <p14:creationId xmlns:p14="http://schemas.microsoft.com/office/powerpoint/2010/main" val="2402670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F8FC51E-D3D4-EBF4-0845-E26DB47C47AE}"/>
              </a:ext>
            </a:extLst>
          </p:cNvPr>
          <p:cNvSpPr txBox="1">
            <a:spLocks/>
          </p:cNvSpPr>
          <p:nvPr/>
        </p:nvSpPr>
        <p:spPr>
          <a:xfrm>
            <a:off x="831850" y="1709738"/>
            <a:ext cx="10515600" cy="2852737"/>
          </a:xfrm>
          <a:prstGeom prst="rect">
            <a:avLst/>
          </a:prstGeom>
        </p:spPr>
        <p:txBody>
          <a:bodyPr wrap="square" anchor="ctr">
            <a:normAutofit/>
          </a:bodyPr>
          <a:lstStyle>
            <a:lvl1pPr algn="l" defTabSz="685800" rtl="0" eaLnBrk="1" latinLnBrk="0" hangingPunct="1">
              <a:lnSpc>
                <a:spcPct val="90000"/>
              </a:lnSpc>
              <a:spcBef>
                <a:spcPct val="0"/>
              </a:spcBef>
              <a:buNone/>
              <a:defRPr sz="3300" kern="1200">
                <a:solidFill>
                  <a:schemeClr val="tx1"/>
                </a:solidFill>
                <a:latin typeface="Times New Roman" panose="02020603050405020304" pitchFamily="18" charset="0"/>
                <a:ea typeface="+mj-ea"/>
                <a:cs typeface="Times New Roman" panose="02020603050405020304" pitchFamily="18" charset="0"/>
              </a:defRPr>
            </a:lvl1pPr>
          </a:lstStyle>
          <a:p>
            <a:pPr algn="ctr"/>
            <a:r>
              <a:rPr lang="en-US" sz="6000" dirty="0">
                <a:latin typeface="Georgia" panose="02040502050405020303" pitchFamily="18" charset="0"/>
              </a:rPr>
              <a:t>State Regulations</a:t>
            </a:r>
          </a:p>
          <a:p>
            <a:pPr algn="ctr"/>
            <a:r>
              <a:rPr lang="en-US" sz="6000" dirty="0">
                <a:latin typeface="Georgia" panose="02040502050405020303" pitchFamily="18" charset="0"/>
              </a:rPr>
              <a:t>for PFAS	</a:t>
            </a:r>
          </a:p>
        </p:txBody>
      </p:sp>
    </p:spTree>
    <p:extLst>
      <p:ext uri="{BB962C8B-B14F-4D97-AF65-F5344CB8AC3E}">
        <p14:creationId xmlns:p14="http://schemas.microsoft.com/office/powerpoint/2010/main" val="751822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DB67A62-DFC3-0092-6456-EE992D1AD659}"/>
              </a:ext>
            </a:extLst>
          </p:cNvPr>
          <p:cNvSpPr>
            <a:spLocks noGrp="1"/>
          </p:cNvSpPr>
          <p:nvPr>
            <p:ph idx="1"/>
          </p:nvPr>
        </p:nvSpPr>
        <p:spPr/>
        <p:txBody>
          <a:bodyPr/>
          <a:lstStyle/>
          <a:p>
            <a:pPr marL="520700" indent="-177800"/>
            <a:r>
              <a:rPr lang="en-US" sz="2800" dirty="0">
                <a:latin typeface="Georgia" panose="02040502050405020303" pitchFamily="18" charset="0"/>
              </a:rPr>
              <a:t>There are currently </a:t>
            </a:r>
            <a:r>
              <a:rPr lang="en-US" sz="2800" u="sng" dirty="0">
                <a:latin typeface="Georgia" panose="02040502050405020303" pitchFamily="18" charset="0"/>
              </a:rPr>
              <a:t>197 </a:t>
            </a:r>
            <a:r>
              <a:rPr lang="en-US" sz="2800" dirty="0">
                <a:latin typeface="Georgia" panose="02040502050405020303" pitchFamily="18" charset="0"/>
              </a:rPr>
              <a:t>policies in </a:t>
            </a:r>
            <a:r>
              <a:rPr lang="en-US" sz="2800" u="sng" dirty="0">
                <a:latin typeface="Georgia" panose="02040502050405020303" pitchFamily="18" charset="0"/>
              </a:rPr>
              <a:t>33</a:t>
            </a:r>
            <a:r>
              <a:rPr lang="en-US" sz="2800" dirty="0">
                <a:latin typeface="Georgia" panose="02040502050405020303" pitchFamily="18" charset="0"/>
              </a:rPr>
              <a:t> states pending bills.</a:t>
            </a:r>
          </a:p>
          <a:p>
            <a:pPr marL="520700" indent="-177800"/>
            <a:r>
              <a:rPr lang="en-US" sz="2800" dirty="0">
                <a:latin typeface="Georgia" panose="02040502050405020303" pitchFamily="18" charset="0"/>
              </a:rPr>
              <a:t>There are </a:t>
            </a:r>
            <a:r>
              <a:rPr lang="en-US" sz="2800" u="sng" dirty="0">
                <a:latin typeface="Georgia" panose="02040502050405020303" pitchFamily="18" charset="0"/>
              </a:rPr>
              <a:t>131 </a:t>
            </a:r>
            <a:r>
              <a:rPr lang="en-US" sz="2800" dirty="0">
                <a:latin typeface="Georgia" panose="02040502050405020303" pitchFamily="18" charset="0"/>
              </a:rPr>
              <a:t>adopted policies in </a:t>
            </a:r>
            <a:r>
              <a:rPr lang="en-US" sz="2800" u="sng" dirty="0">
                <a:latin typeface="Georgia" panose="02040502050405020303" pitchFamily="18" charset="0"/>
              </a:rPr>
              <a:t>25</a:t>
            </a:r>
            <a:r>
              <a:rPr lang="en-US" sz="2800" dirty="0">
                <a:latin typeface="Georgia" panose="02040502050405020303" pitchFamily="18" charset="0"/>
              </a:rPr>
              <a:t> states.</a:t>
            </a:r>
          </a:p>
          <a:p>
            <a:pPr marL="520700" indent="-177800"/>
            <a:r>
              <a:rPr lang="en-US" sz="2800" dirty="0">
                <a:latin typeface="Georgia" panose="02040502050405020303" pitchFamily="18" charset="0"/>
              </a:rPr>
              <a:t>States differ in the language included in their policies: </a:t>
            </a:r>
          </a:p>
          <a:p>
            <a:pPr marL="977900" lvl="2" indent="-292100">
              <a:spcBef>
                <a:spcPts val="1200"/>
              </a:spcBef>
              <a:buFont typeface="Courier New" panose="02070309020205020404" pitchFamily="49" charset="0"/>
              <a:buChar char="o"/>
            </a:pPr>
            <a:r>
              <a:rPr lang="en-US" sz="2400" dirty="0">
                <a:latin typeface="Georgia" panose="02040502050405020303" pitchFamily="18" charset="0"/>
              </a:rPr>
              <a:t>“</a:t>
            </a:r>
            <a:r>
              <a:rPr lang="en-US" sz="2400" i="1" dirty="0">
                <a:latin typeface="Georgia" panose="02040502050405020303" pitchFamily="18" charset="0"/>
              </a:rPr>
              <a:t>Intentionally</a:t>
            </a:r>
            <a:r>
              <a:rPr lang="en-US" sz="2400" dirty="0">
                <a:latin typeface="Georgia" panose="02040502050405020303" pitchFamily="18" charset="0"/>
              </a:rPr>
              <a:t> added,” </a:t>
            </a:r>
          </a:p>
          <a:p>
            <a:pPr marL="977900" lvl="2" indent="-292100">
              <a:buFont typeface="Courier New" panose="02070309020205020404" pitchFamily="49" charset="0"/>
              <a:buChar char="o"/>
            </a:pPr>
            <a:r>
              <a:rPr lang="en-US" sz="2400" dirty="0">
                <a:latin typeface="Georgia" panose="02040502050405020303" pitchFamily="18" charset="0"/>
              </a:rPr>
              <a:t>“Food” and “Food products,”</a:t>
            </a:r>
          </a:p>
          <a:p>
            <a:pPr marL="977900" lvl="2" indent="-292100">
              <a:buFont typeface="Courier New" panose="02070309020205020404" pitchFamily="49" charset="0"/>
              <a:buChar char="o"/>
            </a:pPr>
            <a:r>
              <a:rPr lang="en-US" sz="2400" dirty="0">
                <a:latin typeface="Georgia" panose="02040502050405020303" pitchFamily="18" charset="0"/>
              </a:rPr>
              <a:t>Timeline, and</a:t>
            </a:r>
          </a:p>
          <a:p>
            <a:pPr marL="977900" lvl="2" indent="-292100">
              <a:spcAft>
                <a:spcPts val="1200"/>
              </a:spcAft>
              <a:buFont typeface="Courier New" panose="02070309020205020404" pitchFamily="49" charset="0"/>
              <a:buChar char="o"/>
            </a:pPr>
            <a:r>
              <a:rPr lang="en-US" sz="2400" dirty="0">
                <a:latin typeface="Georgia" panose="02040502050405020303" pitchFamily="18" charset="0"/>
              </a:rPr>
              <a:t>Etc.….</a:t>
            </a:r>
          </a:p>
          <a:p>
            <a:pPr marL="520700" indent="-177800"/>
            <a:r>
              <a:rPr lang="en-US" sz="2800" dirty="0">
                <a:latin typeface="Georgia" panose="02040502050405020303" pitchFamily="18" charset="0"/>
              </a:rPr>
              <a:t>Will states policies/regulations be preempted?...</a:t>
            </a:r>
          </a:p>
        </p:txBody>
      </p:sp>
      <p:sp>
        <p:nvSpPr>
          <p:cNvPr id="3" name="Title 2">
            <a:extLst>
              <a:ext uri="{FF2B5EF4-FFF2-40B4-BE49-F238E27FC236}">
                <a16:creationId xmlns:a16="http://schemas.microsoft.com/office/drawing/2014/main" id="{6577B279-5F4F-4357-B122-B0EDBE494008}"/>
              </a:ext>
            </a:extLst>
          </p:cNvPr>
          <p:cNvSpPr>
            <a:spLocks noGrp="1"/>
          </p:cNvSpPr>
          <p:nvPr>
            <p:ph type="title"/>
          </p:nvPr>
        </p:nvSpPr>
        <p:spPr/>
        <p:txBody>
          <a:bodyPr/>
          <a:lstStyle/>
          <a:p>
            <a:r>
              <a:rPr lang="en-US" dirty="0">
                <a:latin typeface="Georgia" panose="02040502050405020303" pitchFamily="18" charset="0"/>
              </a:rPr>
              <a:t>Patchwork State System</a:t>
            </a:r>
          </a:p>
        </p:txBody>
      </p:sp>
    </p:spTree>
    <p:extLst>
      <p:ext uri="{BB962C8B-B14F-4D97-AF65-F5344CB8AC3E}">
        <p14:creationId xmlns:p14="http://schemas.microsoft.com/office/powerpoint/2010/main" val="369225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B5F1538C-7A0E-897F-3F43-120E144C30BB}"/>
              </a:ext>
            </a:extLst>
          </p:cNvPr>
          <p:cNvSpPr txBox="1"/>
          <p:nvPr/>
        </p:nvSpPr>
        <p:spPr>
          <a:xfrm>
            <a:off x="273147" y="3901281"/>
            <a:ext cx="3164048" cy="2123658"/>
          </a:xfrm>
          <a:prstGeom prst="rect">
            <a:avLst/>
          </a:prstGeom>
          <a:noFill/>
        </p:spPr>
        <p:txBody>
          <a:bodyPr wrap="square" rtlCol="0">
            <a:spAutoFit/>
          </a:bodyPr>
          <a:lstStyle/>
          <a:p>
            <a:pPr algn="ctr"/>
            <a:r>
              <a:rPr lang="en-US" sz="1200" b="0" i="0" dirty="0">
                <a:solidFill>
                  <a:srgbClr val="121212"/>
                </a:solidFill>
                <a:effectLst/>
                <a:latin typeface="Georgia" panose="02040502050405020303" pitchFamily="18" charset="0"/>
              </a:rPr>
              <a:t>I can’t imagine anything that could make these products any more dangerous than they already are, but apparently my imagination isn’t big enough,” said Nathan Donley, environmental health science director at the Center for Biological Diversity (CBD), which co-authored the study. “The EPA has to take control of this situation and remove pesticide products that are contaminated with these extremely dangerous, persistent chemicals.”</a:t>
            </a:r>
            <a:endParaRPr lang="en-US" sz="1200" dirty="0">
              <a:latin typeface="Georgia" panose="02040502050405020303" pitchFamily="18" charset="0"/>
            </a:endParaRPr>
          </a:p>
        </p:txBody>
      </p:sp>
      <p:grpSp>
        <p:nvGrpSpPr>
          <p:cNvPr id="15" name="Group 14">
            <a:extLst>
              <a:ext uri="{FF2B5EF4-FFF2-40B4-BE49-F238E27FC236}">
                <a16:creationId xmlns:a16="http://schemas.microsoft.com/office/drawing/2014/main" id="{31E67303-14E6-4924-1E04-941AF4529910}"/>
              </a:ext>
            </a:extLst>
          </p:cNvPr>
          <p:cNvGrpSpPr>
            <a:grpSpLocks noChangeAspect="1"/>
          </p:cNvGrpSpPr>
          <p:nvPr/>
        </p:nvGrpSpPr>
        <p:grpSpPr>
          <a:xfrm>
            <a:off x="91212" y="156383"/>
            <a:ext cx="3611341" cy="3152156"/>
            <a:chOff x="416187" y="553675"/>
            <a:chExt cx="2926008" cy="2518495"/>
          </a:xfrm>
        </p:grpSpPr>
        <p:pic>
          <p:nvPicPr>
            <p:cNvPr id="8" name="Picture 7">
              <a:extLst>
                <a:ext uri="{FF2B5EF4-FFF2-40B4-BE49-F238E27FC236}">
                  <a16:creationId xmlns:a16="http://schemas.microsoft.com/office/drawing/2014/main" id="{36C09264-A1DB-2081-F5D4-0D60A828A92E}"/>
                </a:ext>
              </a:extLst>
            </p:cNvPr>
            <p:cNvPicPr>
              <a:picLocks noChangeAspect="1"/>
            </p:cNvPicPr>
            <p:nvPr/>
          </p:nvPicPr>
          <p:blipFill>
            <a:blip r:embed="rId2"/>
            <a:stretch>
              <a:fillRect/>
            </a:stretch>
          </p:blipFill>
          <p:spPr>
            <a:xfrm>
              <a:off x="416187" y="553675"/>
              <a:ext cx="2926008" cy="2518495"/>
            </a:xfrm>
            <a:prstGeom prst="rect">
              <a:avLst/>
            </a:prstGeom>
            <a:ln>
              <a:no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B95715DD-FC42-16F1-635B-F7588B4B512C}"/>
                </a:ext>
              </a:extLst>
            </p:cNvPr>
            <p:cNvSpPr/>
            <p:nvPr/>
          </p:nvSpPr>
          <p:spPr>
            <a:xfrm>
              <a:off x="2271437" y="1043446"/>
              <a:ext cx="1032368" cy="1991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90592263-0109-B396-F8FC-C49058466A35}"/>
              </a:ext>
            </a:extLst>
          </p:cNvPr>
          <p:cNvSpPr txBox="1"/>
          <p:nvPr/>
        </p:nvSpPr>
        <p:spPr>
          <a:xfrm>
            <a:off x="91213" y="3308539"/>
            <a:ext cx="3343232" cy="200055"/>
          </a:xfrm>
          <a:prstGeom prst="rect">
            <a:avLst/>
          </a:prstGeom>
          <a:noFill/>
        </p:spPr>
        <p:txBody>
          <a:bodyPr wrap="square" rtlCol="0">
            <a:spAutoFit/>
          </a:bodyPr>
          <a:lstStyle/>
          <a:p>
            <a:r>
              <a:rPr lang="en-US" sz="700" dirty="0" err="1"/>
              <a:t>mlive</a:t>
            </a:r>
            <a:r>
              <a:rPr lang="en-US" sz="700" dirty="0"/>
              <a:t>. August 26, 2022. </a:t>
            </a:r>
            <a:endParaRPr lang="en-US" dirty="0"/>
          </a:p>
        </p:txBody>
      </p:sp>
      <p:sp>
        <p:nvSpPr>
          <p:cNvPr id="14" name="TextBox 13">
            <a:extLst>
              <a:ext uri="{FF2B5EF4-FFF2-40B4-BE49-F238E27FC236}">
                <a16:creationId xmlns:a16="http://schemas.microsoft.com/office/drawing/2014/main" id="{33ED1075-A542-A39B-472F-16817D7E4676}"/>
              </a:ext>
            </a:extLst>
          </p:cNvPr>
          <p:cNvSpPr txBox="1"/>
          <p:nvPr/>
        </p:nvSpPr>
        <p:spPr>
          <a:xfrm>
            <a:off x="3836354" y="811181"/>
            <a:ext cx="3260599" cy="1677382"/>
          </a:xfrm>
          <a:prstGeom prst="rect">
            <a:avLst/>
          </a:prstGeom>
          <a:noFill/>
        </p:spPr>
        <p:txBody>
          <a:bodyPr wrap="square" rtlCol="0">
            <a:spAutoFit/>
          </a:bodyPr>
          <a:lstStyle/>
          <a:p>
            <a:pPr algn="ctr"/>
            <a:r>
              <a:rPr lang="en-US" sz="1200" dirty="0">
                <a:latin typeface="Georgia" panose="02040502050405020303" pitchFamily="18" charset="0"/>
              </a:rPr>
              <a:t>Jason </a:t>
            </a:r>
            <a:r>
              <a:rPr lang="en-US" sz="1200" dirty="0" err="1">
                <a:latin typeface="Georgia" panose="02040502050405020303" pitchFamily="18" charset="0"/>
              </a:rPr>
              <a:t>Grostic</a:t>
            </a:r>
            <a:r>
              <a:rPr lang="en-US" sz="1200" dirty="0">
                <a:latin typeface="Georgia" panose="02040502050405020303" pitchFamily="18" charset="0"/>
              </a:rPr>
              <a:t> is feeding cattle that he can’t sell. He’s growing grain that nobody will buy. In his words, the farm is “slowly but surely going bankrupt.” </a:t>
            </a:r>
          </a:p>
          <a:p>
            <a:pPr algn="ctr"/>
            <a:endParaRPr lang="en-US" sz="700" dirty="0">
              <a:latin typeface="Georgia" panose="02040502050405020303" pitchFamily="18" charset="0"/>
            </a:endParaRPr>
          </a:p>
          <a:p>
            <a:pPr algn="ctr"/>
            <a:r>
              <a:rPr lang="en-US" sz="1200" dirty="0">
                <a:latin typeface="Georgia" panose="02040502050405020303" pitchFamily="18" charset="0"/>
              </a:rPr>
              <a:t>[T]he state of Michigan issued an advisory for beef from his organic farm after testing found elevated levels of toxic ‘forever chemicals’ known as PFAS in the meat they sell.</a:t>
            </a:r>
          </a:p>
        </p:txBody>
      </p:sp>
      <p:cxnSp>
        <p:nvCxnSpPr>
          <p:cNvPr id="28" name="Straight Connector 27">
            <a:extLst>
              <a:ext uri="{FF2B5EF4-FFF2-40B4-BE49-F238E27FC236}">
                <a16:creationId xmlns:a16="http://schemas.microsoft.com/office/drawing/2014/main" id="{573F5043-4D46-55C5-F2AD-3B3E643C260C}"/>
              </a:ext>
            </a:extLst>
          </p:cNvPr>
          <p:cNvCxnSpPr/>
          <p:nvPr/>
        </p:nvCxnSpPr>
        <p:spPr>
          <a:xfrm>
            <a:off x="3879128" y="636317"/>
            <a:ext cx="1308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7B5383A-F9A4-CF43-917E-A4CE33167DC1}"/>
              </a:ext>
            </a:extLst>
          </p:cNvPr>
          <p:cNvCxnSpPr/>
          <p:nvPr/>
        </p:nvCxnSpPr>
        <p:spPr>
          <a:xfrm>
            <a:off x="5734494" y="636317"/>
            <a:ext cx="1308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2FF10BD-CD89-7951-6DED-4C810CE30490}"/>
              </a:ext>
            </a:extLst>
          </p:cNvPr>
          <p:cNvSpPr/>
          <p:nvPr/>
        </p:nvSpPr>
        <p:spPr>
          <a:xfrm>
            <a:off x="5076566" y="371467"/>
            <a:ext cx="780176" cy="1040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cxnSp>
        <p:nvCxnSpPr>
          <p:cNvPr id="31" name="Straight Connector 30">
            <a:extLst>
              <a:ext uri="{FF2B5EF4-FFF2-40B4-BE49-F238E27FC236}">
                <a16:creationId xmlns:a16="http://schemas.microsoft.com/office/drawing/2014/main" id="{9CD240B5-FAE0-2695-70B4-3BDBF8DC9F1C}"/>
              </a:ext>
            </a:extLst>
          </p:cNvPr>
          <p:cNvCxnSpPr/>
          <p:nvPr/>
        </p:nvCxnSpPr>
        <p:spPr>
          <a:xfrm>
            <a:off x="3873626" y="2599398"/>
            <a:ext cx="1308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5174172-6C04-A6B7-F69C-3B9352CE2AB6}"/>
              </a:ext>
            </a:extLst>
          </p:cNvPr>
          <p:cNvCxnSpPr/>
          <p:nvPr/>
        </p:nvCxnSpPr>
        <p:spPr>
          <a:xfrm>
            <a:off x="5728992" y="2599398"/>
            <a:ext cx="1308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E8358353-483B-2CE9-C2E8-E1E2CD24F0D4}"/>
              </a:ext>
            </a:extLst>
          </p:cNvPr>
          <p:cNvSpPr/>
          <p:nvPr/>
        </p:nvSpPr>
        <p:spPr>
          <a:xfrm>
            <a:off x="5080699" y="2402795"/>
            <a:ext cx="780176" cy="1040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pic>
        <p:nvPicPr>
          <p:cNvPr id="42" name="Picture 41">
            <a:extLst>
              <a:ext uri="{FF2B5EF4-FFF2-40B4-BE49-F238E27FC236}">
                <a16:creationId xmlns:a16="http://schemas.microsoft.com/office/drawing/2014/main" id="{4A4F7848-A108-8C67-9E32-208EA70FF7EB}"/>
              </a:ext>
            </a:extLst>
          </p:cNvPr>
          <p:cNvPicPr>
            <a:picLocks noChangeAspect="1"/>
          </p:cNvPicPr>
          <p:nvPr/>
        </p:nvPicPr>
        <p:blipFill>
          <a:blip r:embed="rId3"/>
          <a:stretch>
            <a:fillRect/>
          </a:stretch>
        </p:blipFill>
        <p:spPr>
          <a:xfrm>
            <a:off x="7697516" y="2599398"/>
            <a:ext cx="4219129" cy="4157331"/>
          </a:xfrm>
          <a:prstGeom prst="rect">
            <a:avLst/>
          </a:prstGeom>
          <a:ln>
            <a:noFill/>
          </a:ln>
          <a:effectLst>
            <a:outerShdw blurRad="292100" dist="139700" dir="2700000" algn="tl" rotWithShape="0">
              <a:srgbClr val="333333">
                <a:alpha val="65000"/>
              </a:srgbClr>
            </a:outerShdw>
          </a:effectLst>
        </p:spPr>
      </p:pic>
      <p:sp>
        <p:nvSpPr>
          <p:cNvPr id="43" name="TextBox 42">
            <a:extLst>
              <a:ext uri="{FF2B5EF4-FFF2-40B4-BE49-F238E27FC236}">
                <a16:creationId xmlns:a16="http://schemas.microsoft.com/office/drawing/2014/main" id="{093EB2B5-7003-9270-CE46-F5814BBC9A71}"/>
              </a:ext>
            </a:extLst>
          </p:cNvPr>
          <p:cNvSpPr txBox="1"/>
          <p:nvPr/>
        </p:nvSpPr>
        <p:spPr>
          <a:xfrm>
            <a:off x="7450881" y="348640"/>
            <a:ext cx="4712401" cy="1785104"/>
          </a:xfrm>
          <a:prstGeom prst="rect">
            <a:avLst/>
          </a:prstGeom>
          <a:noFill/>
        </p:spPr>
        <p:txBody>
          <a:bodyPr wrap="square" rtlCol="0">
            <a:spAutoFit/>
          </a:bodyPr>
          <a:lstStyle/>
          <a:p>
            <a:pPr algn="ctr"/>
            <a:r>
              <a:rPr lang="en-US" sz="1200" dirty="0">
                <a:latin typeface="Georgia" panose="02040502050405020303" pitchFamily="18" charset="0"/>
              </a:rPr>
              <a:t>[W]</a:t>
            </a:r>
            <a:r>
              <a:rPr lang="en-US" sz="1200" dirty="0" err="1">
                <a:latin typeface="Georgia" panose="02040502050405020303" pitchFamily="18" charset="0"/>
              </a:rPr>
              <a:t>astewater</a:t>
            </a:r>
            <a:r>
              <a:rPr lang="en-US" sz="1200" dirty="0">
                <a:latin typeface="Georgia" panose="02040502050405020303" pitchFamily="18" charset="0"/>
              </a:rPr>
              <a:t> treatment plants like Deer Island were not built to handle the toxic “forever chemicals” known as PFAS.</a:t>
            </a:r>
          </a:p>
          <a:p>
            <a:pPr algn="ctr"/>
            <a:endParaRPr lang="en-US" sz="700" dirty="0">
              <a:latin typeface="Georgia" panose="02040502050405020303" pitchFamily="18" charset="0"/>
            </a:endParaRPr>
          </a:p>
          <a:p>
            <a:pPr algn="ctr"/>
            <a:r>
              <a:rPr lang="en-US" sz="1200" dirty="0">
                <a:latin typeface="Georgia" panose="02040502050405020303" pitchFamily="18" charset="0"/>
              </a:rPr>
              <a:t>The treatment process concentrates PFAS chemicals in the sludge, and therefore in the fertilizer.</a:t>
            </a:r>
          </a:p>
          <a:p>
            <a:pPr algn="ctr"/>
            <a:endParaRPr lang="en-US" sz="700" dirty="0">
              <a:latin typeface="Georgia" panose="02040502050405020303" pitchFamily="18" charset="0"/>
            </a:endParaRPr>
          </a:p>
          <a:p>
            <a:pPr algn="ctr"/>
            <a:r>
              <a:rPr lang="en-US" sz="1200" dirty="0">
                <a:latin typeface="Georgia" panose="02040502050405020303" pitchFamily="18" charset="0"/>
              </a:rPr>
              <a:t>Fertilizer made from Deer Island sludge would be allowed under Michigan’s specs but not Connecticut’s. Maine banned the use of sludge-based fertilizers altogether in 2022…Massachusetts has no guidelines, but regulators are “exploring options.”</a:t>
            </a:r>
          </a:p>
        </p:txBody>
      </p:sp>
      <p:grpSp>
        <p:nvGrpSpPr>
          <p:cNvPr id="44" name="Group 43">
            <a:extLst>
              <a:ext uri="{FF2B5EF4-FFF2-40B4-BE49-F238E27FC236}">
                <a16:creationId xmlns:a16="http://schemas.microsoft.com/office/drawing/2014/main" id="{A38DA0D0-000C-D1CA-4CC4-D8F198878856}"/>
              </a:ext>
            </a:extLst>
          </p:cNvPr>
          <p:cNvGrpSpPr/>
          <p:nvPr/>
        </p:nvGrpSpPr>
        <p:grpSpPr>
          <a:xfrm>
            <a:off x="270396" y="3493607"/>
            <a:ext cx="3169550" cy="3481438"/>
            <a:chOff x="2217581" y="3686365"/>
            <a:chExt cx="3169550" cy="3481438"/>
          </a:xfrm>
        </p:grpSpPr>
        <p:cxnSp>
          <p:nvCxnSpPr>
            <p:cNvPr id="45" name="Straight Connector 44">
              <a:extLst>
                <a:ext uri="{FF2B5EF4-FFF2-40B4-BE49-F238E27FC236}">
                  <a16:creationId xmlns:a16="http://schemas.microsoft.com/office/drawing/2014/main" id="{12F6187F-8B39-1F52-577B-DD1650CF224C}"/>
                </a:ext>
              </a:extLst>
            </p:cNvPr>
            <p:cNvCxnSpPr/>
            <p:nvPr/>
          </p:nvCxnSpPr>
          <p:spPr>
            <a:xfrm>
              <a:off x="2223083" y="3951215"/>
              <a:ext cx="1308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2A279C8-7FDA-4A17-CD38-8B824C0BC988}"/>
                </a:ext>
              </a:extLst>
            </p:cNvPr>
            <p:cNvCxnSpPr/>
            <p:nvPr/>
          </p:nvCxnSpPr>
          <p:spPr>
            <a:xfrm>
              <a:off x="4078449" y="3951215"/>
              <a:ext cx="1308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AE72994D-2035-62BC-2FEE-D37A7E49B70E}"/>
                </a:ext>
              </a:extLst>
            </p:cNvPr>
            <p:cNvSpPr/>
            <p:nvPr/>
          </p:nvSpPr>
          <p:spPr>
            <a:xfrm>
              <a:off x="3420521" y="3686365"/>
              <a:ext cx="780176" cy="1040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cxnSp>
          <p:nvCxnSpPr>
            <p:cNvPr id="48" name="Straight Connector 47">
              <a:extLst>
                <a:ext uri="{FF2B5EF4-FFF2-40B4-BE49-F238E27FC236}">
                  <a16:creationId xmlns:a16="http://schemas.microsoft.com/office/drawing/2014/main" id="{77520CBA-6940-7C03-37FC-FBF9D0B0B22B}"/>
                </a:ext>
              </a:extLst>
            </p:cNvPr>
            <p:cNvCxnSpPr/>
            <p:nvPr/>
          </p:nvCxnSpPr>
          <p:spPr>
            <a:xfrm>
              <a:off x="2217581" y="6323871"/>
              <a:ext cx="1308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02CC0E-81D5-15D3-A652-059432C4C07E}"/>
                </a:ext>
              </a:extLst>
            </p:cNvPr>
            <p:cNvCxnSpPr/>
            <p:nvPr/>
          </p:nvCxnSpPr>
          <p:spPr>
            <a:xfrm>
              <a:off x="4072947" y="6323871"/>
              <a:ext cx="13086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A1F6F953-4A75-A70D-065A-93518CDE9856}"/>
                </a:ext>
              </a:extLst>
            </p:cNvPr>
            <p:cNvSpPr/>
            <p:nvPr/>
          </p:nvSpPr>
          <p:spPr>
            <a:xfrm>
              <a:off x="3424654" y="6127268"/>
              <a:ext cx="780176" cy="1040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grpSp>
      <p:cxnSp>
        <p:nvCxnSpPr>
          <p:cNvPr id="35" name="Straight Connector 34">
            <a:extLst>
              <a:ext uri="{FF2B5EF4-FFF2-40B4-BE49-F238E27FC236}">
                <a16:creationId xmlns:a16="http://schemas.microsoft.com/office/drawing/2014/main" id="{D810006D-ABFE-49A4-FE5F-594E2DE1C7B6}"/>
              </a:ext>
            </a:extLst>
          </p:cNvPr>
          <p:cNvCxnSpPr>
            <a:cxnSpLocks/>
          </p:cNvCxnSpPr>
          <p:nvPr/>
        </p:nvCxnSpPr>
        <p:spPr>
          <a:xfrm>
            <a:off x="7539663" y="220400"/>
            <a:ext cx="199682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050288D-8F3E-E7E7-9F32-4224D9A8ECE4}"/>
              </a:ext>
            </a:extLst>
          </p:cNvPr>
          <p:cNvCxnSpPr>
            <a:cxnSpLocks/>
          </p:cNvCxnSpPr>
          <p:nvPr/>
        </p:nvCxnSpPr>
        <p:spPr>
          <a:xfrm>
            <a:off x="10083174" y="220400"/>
            <a:ext cx="1999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EB81BB10-C36F-BCDD-3DA6-187A7A67B9AC}"/>
              </a:ext>
            </a:extLst>
          </p:cNvPr>
          <p:cNvSpPr/>
          <p:nvPr/>
        </p:nvSpPr>
        <p:spPr>
          <a:xfrm>
            <a:off x="9425246" y="-44450"/>
            <a:ext cx="780176" cy="1040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cxnSp>
        <p:nvCxnSpPr>
          <p:cNvPr id="38" name="Straight Connector 37">
            <a:extLst>
              <a:ext uri="{FF2B5EF4-FFF2-40B4-BE49-F238E27FC236}">
                <a16:creationId xmlns:a16="http://schemas.microsoft.com/office/drawing/2014/main" id="{3D6C7842-50A5-1E42-3BEE-DFCB9B474CDA}"/>
              </a:ext>
            </a:extLst>
          </p:cNvPr>
          <p:cNvCxnSpPr>
            <a:cxnSpLocks/>
          </p:cNvCxnSpPr>
          <p:nvPr/>
        </p:nvCxnSpPr>
        <p:spPr>
          <a:xfrm>
            <a:off x="7539663" y="2215231"/>
            <a:ext cx="19913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31FF2D8-67D6-0FEF-91D9-0ACFD2046002}"/>
              </a:ext>
            </a:extLst>
          </p:cNvPr>
          <p:cNvCxnSpPr>
            <a:cxnSpLocks/>
          </p:cNvCxnSpPr>
          <p:nvPr/>
        </p:nvCxnSpPr>
        <p:spPr>
          <a:xfrm>
            <a:off x="10077672" y="2215231"/>
            <a:ext cx="200466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A873F4D-C94F-EDD8-64DC-5287C9669CE2}"/>
              </a:ext>
            </a:extLst>
          </p:cNvPr>
          <p:cNvSpPr/>
          <p:nvPr/>
        </p:nvSpPr>
        <p:spPr>
          <a:xfrm>
            <a:off x="9429379" y="2018628"/>
            <a:ext cx="780176" cy="10405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1"/>
                </a:solidFill>
                <a:latin typeface="Arial" panose="020B0604020202020204" pitchFamily="34" charset="0"/>
                <a:cs typeface="Arial" panose="020B0604020202020204" pitchFamily="34" charset="0"/>
              </a:rPr>
              <a:t>”</a:t>
            </a:r>
          </a:p>
        </p:txBody>
      </p:sp>
      <p:sp>
        <p:nvSpPr>
          <p:cNvPr id="59" name="TextBox 58">
            <a:extLst>
              <a:ext uri="{FF2B5EF4-FFF2-40B4-BE49-F238E27FC236}">
                <a16:creationId xmlns:a16="http://schemas.microsoft.com/office/drawing/2014/main" id="{1C85D5E6-A757-E9FB-E274-7B20315EEAF9}"/>
              </a:ext>
            </a:extLst>
          </p:cNvPr>
          <p:cNvSpPr txBox="1"/>
          <p:nvPr/>
        </p:nvSpPr>
        <p:spPr>
          <a:xfrm rot="16200000">
            <a:off x="6164334" y="4827922"/>
            <a:ext cx="2899594" cy="200055"/>
          </a:xfrm>
          <a:prstGeom prst="rect">
            <a:avLst/>
          </a:prstGeom>
          <a:noFill/>
        </p:spPr>
        <p:txBody>
          <a:bodyPr wrap="square" rtlCol="0">
            <a:spAutoFit/>
          </a:bodyPr>
          <a:lstStyle/>
          <a:p>
            <a:r>
              <a:rPr lang="en-US" sz="700" dirty="0"/>
              <a:t>WBUR. March 20, 2023. </a:t>
            </a:r>
          </a:p>
        </p:txBody>
      </p:sp>
      <p:pic>
        <p:nvPicPr>
          <p:cNvPr id="61" name="Picture 60">
            <a:extLst>
              <a:ext uri="{FF2B5EF4-FFF2-40B4-BE49-F238E27FC236}">
                <a16:creationId xmlns:a16="http://schemas.microsoft.com/office/drawing/2014/main" id="{932168EE-74D1-7628-3B19-640AB1BEFF3A}"/>
              </a:ext>
            </a:extLst>
          </p:cNvPr>
          <p:cNvPicPr>
            <a:picLocks noChangeAspect="1"/>
          </p:cNvPicPr>
          <p:nvPr/>
        </p:nvPicPr>
        <p:blipFill>
          <a:blip r:embed="rId4"/>
          <a:stretch>
            <a:fillRect/>
          </a:stretch>
        </p:blipFill>
        <p:spPr>
          <a:xfrm>
            <a:off x="3622794" y="3416349"/>
            <a:ext cx="3431522" cy="3172539"/>
          </a:xfrm>
          <a:prstGeom prst="rect">
            <a:avLst/>
          </a:prstGeom>
          <a:ln>
            <a:noFill/>
          </a:ln>
          <a:effectLst>
            <a:outerShdw blurRad="292100" dist="139700" dir="2700000" algn="tl" rotWithShape="0">
              <a:srgbClr val="333333">
                <a:alpha val="65000"/>
              </a:srgbClr>
            </a:outerShdw>
          </a:effectLst>
        </p:spPr>
      </p:pic>
      <p:sp>
        <p:nvSpPr>
          <p:cNvPr id="64" name="TextBox 63">
            <a:extLst>
              <a:ext uri="{FF2B5EF4-FFF2-40B4-BE49-F238E27FC236}">
                <a16:creationId xmlns:a16="http://schemas.microsoft.com/office/drawing/2014/main" id="{C3FC3360-C417-9628-AFBD-F58EA01E2D83}"/>
              </a:ext>
            </a:extLst>
          </p:cNvPr>
          <p:cNvSpPr txBox="1"/>
          <p:nvPr/>
        </p:nvSpPr>
        <p:spPr>
          <a:xfrm>
            <a:off x="3586417" y="6588888"/>
            <a:ext cx="2980298" cy="200055"/>
          </a:xfrm>
          <a:prstGeom prst="rect">
            <a:avLst/>
          </a:prstGeom>
          <a:noFill/>
        </p:spPr>
        <p:txBody>
          <a:bodyPr wrap="square" rtlCol="0">
            <a:spAutoFit/>
          </a:bodyPr>
          <a:lstStyle/>
          <a:p>
            <a:r>
              <a:rPr lang="en-US" sz="700" dirty="0"/>
              <a:t>The Guardian. May 7, 2023. </a:t>
            </a:r>
            <a:endParaRPr lang="en-US" dirty="0"/>
          </a:p>
        </p:txBody>
      </p:sp>
    </p:spTree>
    <p:extLst>
      <p:ext uri="{BB962C8B-B14F-4D97-AF65-F5344CB8AC3E}">
        <p14:creationId xmlns:p14="http://schemas.microsoft.com/office/powerpoint/2010/main" val="188390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5" name="Oval 4">
            <a:extLst>
              <a:ext uri="{FF2B5EF4-FFF2-40B4-BE49-F238E27FC236}">
                <a16:creationId xmlns:a16="http://schemas.microsoft.com/office/drawing/2014/main" id="{2980DFE1-4A30-D575-6F8B-EC60F46E5555}"/>
              </a:ext>
            </a:extLst>
          </p:cNvPr>
          <p:cNvSpPr/>
          <p:nvPr/>
        </p:nvSpPr>
        <p:spPr>
          <a:xfrm>
            <a:off x="-3684702" y="-541834"/>
            <a:ext cx="7979610" cy="7979610"/>
          </a:xfrm>
          <a:prstGeom prst="ellipse">
            <a:avLst/>
          </a:prstGeom>
          <a:solidFill>
            <a:srgbClr val="C5E0B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BF1A9B5-AA68-5297-C548-8D6FDBED839D}"/>
              </a:ext>
            </a:extLst>
          </p:cNvPr>
          <p:cNvSpPr>
            <a:spLocks noGrp="1"/>
          </p:cNvSpPr>
          <p:nvPr>
            <p:ph type="title"/>
          </p:nvPr>
        </p:nvSpPr>
        <p:spPr>
          <a:xfrm>
            <a:off x="539526" y="848520"/>
            <a:ext cx="3627745" cy="4461163"/>
          </a:xfrm>
        </p:spPr>
        <p:txBody>
          <a:bodyPr>
            <a:normAutofit/>
          </a:bodyPr>
          <a:lstStyle/>
          <a:p>
            <a:r>
              <a:rPr lang="en-US" dirty="0">
                <a:solidFill>
                  <a:schemeClr val="tx1"/>
                </a:solidFill>
                <a:latin typeface="Georgia" panose="02040502050405020303" pitchFamily="18" charset="0"/>
              </a:rPr>
              <a:t>Expected Litigation Trends Around PFAS</a:t>
            </a: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 name="Content Placeholder 1">
            <a:extLst>
              <a:ext uri="{FF2B5EF4-FFF2-40B4-BE49-F238E27FC236}">
                <a16:creationId xmlns:a16="http://schemas.microsoft.com/office/drawing/2014/main" id="{148E2AD4-6E8E-3175-4922-0D1585832E6E}"/>
              </a:ext>
            </a:extLst>
          </p:cNvPr>
          <p:cNvSpPr>
            <a:spLocks noGrp="1"/>
          </p:cNvSpPr>
          <p:nvPr>
            <p:ph type="body" idx="1"/>
          </p:nvPr>
        </p:nvSpPr>
        <p:spPr>
          <a:xfrm>
            <a:off x="4447308" y="319088"/>
            <a:ext cx="6906491" cy="6219824"/>
          </a:xfrm>
        </p:spPr>
        <p:txBody>
          <a:bodyPr anchor="ctr">
            <a:normAutofit/>
          </a:bodyPr>
          <a:lstStyle/>
          <a:p>
            <a:pPr>
              <a:buSzPct val="100000"/>
            </a:pPr>
            <a:r>
              <a:rPr lang="en-US" dirty="0">
                <a:latin typeface="Georgia" panose="02040502050405020303" pitchFamily="18" charset="0"/>
              </a:rPr>
              <a:t>More to come…</a:t>
            </a:r>
          </a:p>
          <a:p>
            <a:pPr>
              <a:buSzPct val="100000"/>
              <a:buFont typeface="Arial" panose="020B0604020202020204" pitchFamily="34" charset="0"/>
              <a:buChar char="•"/>
            </a:pPr>
            <a:r>
              <a:rPr lang="en-US" b="0" i="0" dirty="0">
                <a:effectLst/>
                <a:latin typeface="Georgia" panose="02040502050405020303" pitchFamily="18" charset="0"/>
              </a:rPr>
              <a:t>Currently focused on PFAS (PFOA </a:t>
            </a:r>
            <a:r>
              <a:rPr lang="en-US" dirty="0">
                <a:latin typeface="Georgia" panose="02040502050405020303" pitchFamily="18" charset="0"/>
              </a:rPr>
              <a:t>&amp;</a:t>
            </a:r>
            <a:r>
              <a:rPr lang="en-US" b="0" i="0" dirty="0">
                <a:effectLst/>
                <a:latin typeface="Georgia" panose="02040502050405020303" pitchFamily="18" charset="0"/>
              </a:rPr>
              <a:t> PFOS) manufacturers and purchasers of PFAS.</a:t>
            </a:r>
          </a:p>
          <a:p>
            <a:pPr>
              <a:buSzPct val="100000"/>
              <a:buFont typeface="Arial" panose="020B0604020202020204" pitchFamily="34" charset="0"/>
              <a:buChar char="•"/>
            </a:pPr>
            <a:r>
              <a:rPr lang="en-US" dirty="0">
                <a:latin typeface="Georgia" panose="02040502050405020303" pitchFamily="18" charset="0"/>
              </a:rPr>
              <a:t>Will likely expand to those who produce products in areas with PFAS contamination (water, social, etc.) and those who buy/sell products with PFAS (especially “intentionally added”).</a:t>
            </a:r>
          </a:p>
          <a:p>
            <a:pPr lvl="1">
              <a:spcBef>
                <a:spcPts val="1200"/>
              </a:spcBef>
              <a:buFont typeface="Courier New" panose="02070309020205020404" pitchFamily="49" charset="0"/>
              <a:buChar char="o"/>
            </a:pPr>
            <a:r>
              <a:rPr lang="en-US" b="0" i="0" dirty="0">
                <a:effectLst/>
                <a:latin typeface="Georgia" panose="02040502050405020303" pitchFamily="18" charset="0"/>
              </a:rPr>
              <a:t>This will </a:t>
            </a:r>
            <a:r>
              <a:rPr lang="en-US" dirty="0">
                <a:latin typeface="Georgia" panose="02040502050405020303" pitchFamily="18" charset="0"/>
              </a:rPr>
              <a:t>p</a:t>
            </a:r>
            <a:r>
              <a:rPr lang="en-US" b="0" i="0" dirty="0">
                <a:effectLst/>
                <a:latin typeface="Georgia" panose="02040502050405020303" pitchFamily="18" charset="0"/>
              </a:rPr>
              <a:t>utting new companies and new industries in the spotlight.</a:t>
            </a:r>
          </a:p>
          <a:p>
            <a:endParaRPr lang="en-US" dirty="0"/>
          </a:p>
        </p:txBody>
      </p:sp>
      <p:sp>
        <p:nvSpPr>
          <p:cNvPr id="4" name="AutoShape 2">
            <a:extLst>
              <a:ext uri="{FF2B5EF4-FFF2-40B4-BE49-F238E27FC236}">
                <a16:creationId xmlns:a16="http://schemas.microsoft.com/office/drawing/2014/main" id="{74711937-2278-1797-DBF6-698DC3A197D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6" name="AutoShape 6">
            <a:extLst>
              <a:ext uri="{FF2B5EF4-FFF2-40B4-BE49-F238E27FC236}">
                <a16:creationId xmlns:a16="http://schemas.microsoft.com/office/drawing/2014/main" id="{302C67BF-0FB7-13F7-5E2F-8DFDB712BB0B}"/>
              </a:ext>
            </a:extLst>
          </p:cNvPr>
          <p:cNvSpPr>
            <a:spLocks noChangeAspect="1" noChangeArrowheads="1"/>
          </p:cNvSpPr>
          <p:nvPr/>
        </p:nvSpPr>
        <p:spPr bwMode="auto">
          <a:xfrm>
            <a:off x="6096000" y="3079102"/>
            <a:ext cx="304800" cy="6546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5337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839D3D4C-DB40-0659-BB4D-56FE43119BCD}"/>
              </a:ext>
            </a:extLst>
          </p:cNvPr>
          <p:cNvSpPr>
            <a:spLocks noGrp="1"/>
          </p:cNvSpPr>
          <p:nvPr>
            <p:ph type="subTitle" idx="1"/>
          </p:nvPr>
        </p:nvSpPr>
        <p:spPr>
          <a:xfrm>
            <a:off x="1524000" y="4762669"/>
            <a:ext cx="9144000" cy="907718"/>
          </a:xfrm>
        </p:spPr>
        <p:txBody>
          <a:bodyPr/>
          <a:lstStyle/>
          <a:p>
            <a:endParaRPr lang="en-US"/>
          </a:p>
        </p:txBody>
      </p:sp>
      <p:sp>
        <p:nvSpPr>
          <p:cNvPr id="7" name="Subtitle 2">
            <a:extLst>
              <a:ext uri="{FF2B5EF4-FFF2-40B4-BE49-F238E27FC236}">
                <a16:creationId xmlns:a16="http://schemas.microsoft.com/office/drawing/2014/main" id="{70ADEA48-4F8F-E4F7-6059-3E2BE419723D}"/>
              </a:ext>
            </a:extLst>
          </p:cNvPr>
          <p:cNvSpPr txBox="1">
            <a:spLocks/>
          </p:cNvSpPr>
          <p:nvPr/>
        </p:nvSpPr>
        <p:spPr>
          <a:xfrm>
            <a:off x="1572714" y="5649898"/>
            <a:ext cx="2195468" cy="51695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Times New Roman" panose="02020603050405020304" pitchFamily="18" charset="0"/>
                <a:ea typeface="+mn-ea"/>
                <a:cs typeface="Times New Roman" panose="02020603050405020304" pitchFamily="18" charset="0"/>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Times New Roman" panose="02020603050405020304" pitchFamily="18" charset="0"/>
                <a:ea typeface="+mn-ea"/>
                <a:cs typeface="Times New Roman" panose="02020603050405020304" pitchFamily="18"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Times New Roman" panose="02020603050405020304" pitchFamily="18" charset="0"/>
                <a:ea typeface="+mn-ea"/>
                <a:cs typeface="Times New Roman" panose="02020603050405020304" pitchFamily="18"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600" dirty="0">
                <a:latin typeface="Georgia" panose="02040502050405020303" pitchFamily="18" charset="0"/>
              </a:rPr>
              <a:t>Kyla Kaplan</a:t>
            </a:r>
          </a:p>
          <a:p>
            <a:r>
              <a:rPr lang="en-US" sz="1600" dirty="0">
                <a:latin typeface="Georgia" panose="02040502050405020303" pitchFamily="18" charset="0"/>
                <a:hlinkClick r:id="rId2"/>
              </a:rPr>
              <a:t>kkaplan@ofwlaw.com</a:t>
            </a:r>
            <a:r>
              <a:rPr lang="en-US" sz="1600" dirty="0">
                <a:latin typeface="Georgia" panose="02040502050405020303" pitchFamily="18" charset="0"/>
              </a:rPr>
              <a:t> </a:t>
            </a:r>
          </a:p>
        </p:txBody>
      </p:sp>
      <p:sp>
        <p:nvSpPr>
          <p:cNvPr id="8" name="Subtitle 2">
            <a:extLst>
              <a:ext uri="{FF2B5EF4-FFF2-40B4-BE49-F238E27FC236}">
                <a16:creationId xmlns:a16="http://schemas.microsoft.com/office/drawing/2014/main" id="{45AECD46-CC85-72E5-8B4F-FFC56529CF22}"/>
              </a:ext>
            </a:extLst>
          </p:cNvPr>
          <p:cNvSpPr txBox="1">
            <a:spLocks/>
          </p:cNvSpPr>
          <p:nvPr/>
        </p:nvSpPr>
        <p:spPr>
          <a:xfrm>
            <a:off x="5153232" y="5649898"/>
            <a:ext cx="2195468" cy="5169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rPr>
              <a:t>Chase Gerbig</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hlinkClick r:id="rId3"/>
              </a:rPr>
              <a:t>cgerbig@rouxinc.com</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rPr>
              <a:t> </a:t>
            </a:r>
          </a:p>
        </p:txBody>
      </p:sp>
      <p:sp>
        <p:nvSpPr>
          <p:cNvPr id="9" name="Subtitle 2">
            <a:extLst>
              <a:ext uri="{FF2B5EF4-FFF2-40B4-BE49-F238E27FC236}">
                <a16:creationId xmlns:a16="http://schemas.microsoft.com/office/drawing/2014/main" id="{D816B13E-4702-5DD8-D0BC-18700933EDB6}"/>
              </a:ext>
            </a:extLst>
          </p:cNvPr>
          <p:cNvSpPr txBox="1">
            <a:spLocks/>
          </p:cNvSpPr>
          <p:nvPr/>
        </p:nvSpPr>
        <p:spPr>
          <a:xfrm>
            <a:off x="8572212" y="5649898"/>
            <a:ext cx="2171700" cy="5169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Georgia" panose="02040502050405020303" pitchFamily="18" charset="0"/>
              </a:rPr>
              <a:t>Ryan Stifter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prstClr val="black"/>
                </a:solidFill>
                <a:effectLst/>
                <a:uLnTx/>
                <a:uFillTx/>
                <a:latin typeface="Georgia" panose="02040502050405020303" pitchFamily="18" charset="0"/>
                <a:hlinkClick r:id="rId4"/>
              </a:rPr>
              <a:t>rstifter@rouxinc.com</a:t>
            </a:r>
            <a:r>
              <a:rPr kumimoji="0" lang="en-US" sz="1600" b="0" i="0" u="none" strike="noStrike" kern="1200" cap="none" spc="0" normalizeH="0" baseline="0" noProof="0">
                <a:ln>
                  <a:noFill/>
                </a:ln>
                <a:solidFill>
                  <a:prstClr val="black"/>
                </a:solidFill>
                <a:effectLst/>
                <a:uLnTx/>
                <a:uFillTx/>
                <a:latin typeface="Georgia" panose="02040502050405020303" pitchFamily="18" charset="0"/>
              </a:rPr>
              <a:t> </a:t>
            </a:r>
            <a:endParaRPr kumimoji="0" lang="en-US" sz="1600" b="0" i="0" u="none" strike="noStrike" kern="1200" cap="none" spc="0" normalizeH="0" baseline="0" noProof="0" dirty="0">
              <a:ln>
                <a:noFill/>
              </a:ln>
              <a:solidFill>
                <a:prstClr val="black"/>
              </a:solidFill>
              <a:effectLst/>
              <a:uLnTx/>
              <a:uFillTx/>
              <a:latin typeface="Georgia" panose="02040502050405020303" pitchFamily="18" charset="0"/>
            </a:endParaRPr>
          </a:p>
        </p:txBody>
      </p:sp>
      <p:pic>
        <p:nvPicPr>
          <p:cNvPr id="10" name="Picture 2">
            <a:extLst>
              <a:ext uri="{FF2B5EF4-FFF2-40B4-BE49-F238E27FC236}">
                <a16:creationId xmlns:a16="http://schemas.microsoft.com/office/drawing/2014/main" id="{5EABE806-7276-6EC1-1080-8454368A6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798" y="2638776"/>
            <a:ext cx="20193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86045AEE-391D-E97F-839E-96176D92DA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3232" y="2638776"/>
            <a:ext cx="21336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a:extLst>
              <a:ext uri="{FF2B5EF4-FFF2-40B4-BE49-F238E27FC236}">
                <a16:creationId xmlns:a16="http://schemas.microsoft.com/office/drawing/2014/main" id="{BB076739-BE04-CC09-047A-1BA5A6090F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212" y="2638776"/>
            <a:ext cx="21717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Rounded Corners 12">
            <a:extLst>
              <a:ext uri="{FF2B5EF4-FFF2-40B4-BE49-F238E27FC236}">
                <a16:creationId xmlns:a16="http://schemas.microsoft.com/office/drawing/2014/main" id="{B1F3E29A-CB1E-2824-7946-5AF3C1302C8A}"/>
              </a:ext>
            </a:extLst>
          </p:cNvPr>
          <p:cNvSpPr/>
          <p:nvPr/>
        </p:nvSpPr>
        <p:spPr>
          <a:xfrm>
            <a:off x="2463800" y="1627623"/>
            <a:ext cx="7264400" cy="696477"/>
          </a:xfrm>
          <a:prstGeom prst="roundRect">
            <a:avLst/>
          </a:prstGeom>
          <a:solidFill>
            <a:srgbClr val="D1E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Georgia" panose="02040502050405020303" pitchFamily="18" charset="0"/>
              </a:rPr>
              <a:t>Takeaways &amp; Questions</a:t>
            </a:r>
          </a:p>
        </p:txBody>
      </p:sp>
    </p:spTree>
    <p:extLst>
      <p:ext uri="{BB962C8B-B14F-4D97-AF65-F5344CB8AC3E}">
        <p14:creationId xmlns:p14="http://schemas.microsoft.com/office/powerpoint/2010/main" val="341459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DFF9-1E56-072C-B19E-3F770C30AEBD}"/>
              </a:ext>
            </a:extLst>
          </p:cNvPr>
          <p:cNvSpPr>
            <a:spLocks noGrp="1"/>
          </p:cNvSpPr>
          <p:nvPr>
            <p:ph type="title"/>
          </p:nvPr>
        </p:nvSpPr>
        <p:spPr>
          <a:xfrm>
            <a:off x="838200" y="1"/>
            <a:ext cx="10515600" cy="1325563"/>
          </a:xfrm>
        </p:spPr>
        <p:txBody>
          <a:bodyPr/>
          <a:lstStyle/>
          <a:p>
            <a:pPr algn="ctr"/>
            <a:r>
              <a:rPr lang="en-US" dirty="0">
                <a:latin typeface="Georgia" panose="02040502050405020303" pitchFamily="18" charset="0"/>
              </a:rPr>
              <a:t>Question One:</a:t>
            </a:r>
          </a:p>
        </p:txBody>
      </p:sp>
      <p:graphicFrame>
        <p:nvGraphicFramePr>
          <p:cNvPr id="5" name="Content Placeholder 4">
            <a:extLst>
              <a:ext uri="{FF2B5EF4-FFF2-40B4-BE49-F238E27FC236}">
                <a16:creationId xmlns:a16="http://schemas.microsoft.com/office/drawing/2014/main" id="{B099309D-BB64-9D67-64B8-015BBE49B2A0}"/>
              </a:ext>
            </a:extLst>
          </p:cNvPr>
          <p:cNvGraphicFramePr>
            <a:graphicFrameLocks noGrp="1"/>
          </p:cNvGraphicFramePr>
          <p:nvPr>
            <p:ph idx="1"/>
          </p:nvPr>
        </p:nvGraphicFramePr>
        <p:xfrm>
          <a:off x="325820" y="176121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phic 6" descr="Checkmark with solid fill">
            <a:extLst>
              <a:ext uri="{FF2B5EF4-FFF2-40B4-BE49-F238E27FC236}">
                <a16:creationId xmlns:a16="http://schemas.microsoft.com/office/drawing/2014/main" id="{52AA19B9-E5C2-D7FF-3EF9-35A3D97815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0044" y="3214077"/>
            <a:ext cx="1480457" cy="1480457"/>
          </a:xfrm>
          <a:prstGeom prst="rect">
            <a:avLst/>
          </a:prstGeom>
        </p:spPr>
      </p:pic>
    </p:spTree>
    <p:extLst>
      <p:ext uri="{BB962C8B-B14F-4D97-AF65-F5344CB8AC3E}">
        <p14:creationId xmlns:p14="http://schemas.microsoft.com/office/powerpoint/2010/main" val="331542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2B5F27-5608-754B-2DD8-98AE271ACB22}"/>
              </a:ext>
            </a:extLst>
          </p:cNvPr>
          <p:cNvSpPr>
            <a:spLocks noGrp="1"/>
          </p:cNvSpPr>
          <p:nvPr>
            <p:ph type="title"/>
          </p:nvPr>
        </p:nvSpPr>
        <p:spPr/>
        <p:txBody>
          <a:bodyPr/>
          <a:lstStyle/>
          <a:p>
            <a:r>
              <a:rPr lang="en-US" dirty="0">
                <a:latin typeface="Georgia" panose="02040502050405020303" pitchFamily="18" charset="0"/>
              </a:rPr>
              <a:t>Characteristics</a:t>
            </a:r>
          </a:p>
        </p:txBody>
      </p:sp>
      <p:pic>
        <p:nvPicPr>
          <p:cNvPr id="11" name="Picture 10">
            <a:extLst>
              <a:ext uri="{FF2B5EF4-FFF2-40B4-BE49-F238E27FC236}">
                <a16:creationId xmlns:a16="http://schemas.microsoft.com/office/drawing/2014/main" id="{4082A8A1-AD51-A843-37BB-E5717E45E659}"/>
              </a:ext>
            </a:extLst>
          </p:cNvPr>
          <p:cNvPicPr>
            <a:picLocks noChangeAspect="1"/>
          </p:cNvPicPr>
          <p:nvPr/>
        </p:nvPicPr>
        <p:blipFill>
          <a:blip r:embed="rId2"/>
          <a:stretch>
            <a:fillRect/>
          </a:stretch>
        </p:blipFill>
        <p:spPr>
          <a:xfrm>
            <a:off x="7940159" y="2976565"/>
            <a:ext cx="4251841" cy="3881435"/>
          </a:xfrm>
          <a:prstGeom prst="rect">
            <a:avLst/>
          </a:prstGeom>
        </p:spPr>
      </p:pic>
      <p:pic>
        <p:nvPicPr>
          <p:cNvPr id="37" name="Picture 36">
            <a:extLst>
              <a:ext uri="{FF2B5EF4-FFF2-40B4-BE49-F238E27FC236}">
                <a16:creationId xmlns:a16="http://schemas.microsoft.com/office/drawing/2014/main" id="{51C65089-AE16-D739-059E-68D2BCDF030A}"/>
              </a:ext>
            </a:extLst>
          </p:cNvPr>
          <p:cNvPicPr>
            <a:picLocks noChangeAspect="1"/>
          </p:cNvPicPr>
          <p:nvPr/>
        </p:nvPicPr>
        <p:blipFill rotWithShape="1">
          <a:blip r:embed="rId3"/>
          <a:srcRect r="19368"/>
          <a:stretch/>
        </p:blipFill>
        <p:spPr>
          <a:xfrm>
            <a:off x="7917813" y="457154"/>
            <a:ext cx="4105123" cy="1654207"/>
          </a:xfrm>
          <a:prstGeom prst="rect">
            <a:avLst/>
          </a:prstGeom>
        </p:spPr>
      </p:pic>
      <p:pic>
        <p:nvPicPr>
          <p:cNvPr id="39" name="Picture 38">
            <a:extLst>
              <a:ext uri="{FF2B5EF4-FFF2-40B4-BE49-F238E27FC236}">
                <a16:creationId xmlns:a16="http://schemas.microsoft.com/office/drawing/2014/main" id="{37C10EC5-724A-5F96-AC7E-9F1A8229A0F6}"/>
              </a:ext>
            </a:extLst>
          </p:cNvPr>
          <p:cNvPicPr>
            <a:picLocks noChangeAspect="1"/>
          </p:cNvPicPr>
          <p:nvPr/>
        </p:nvPicPr>
        <p:blipFill rotWithShape="1">
          <a:blip r:embed="rId4"/>
          <a:srcRect b="400"/>
          <a:stretch/>
        </p:blipFill>
        <p:spPr>
          <a:xfrm>
            <a:off x="1219200" y="3847724"/>
            <a:ext cx="5943600" cy="3010276"/>
          </a:xfrm>
          <a:prstGeom prst="rect">
            <a:avLst/>
          </a:prstGeom>
        </p:spPr>
      </p:pic>
      <p:sp>
        <p:nvSpPr>
          <p:cNvPr id="41" name="TextBox 40">
            <a:extLst>
              <a:ext uri="{FF2B5EF4-FFF2-40B4-BE49-F238E27FC236}">
                <a16:creationId xmlns:a16="http://schemas.microsoft.com/office/drawing/2014/main" id="{0B49F030-2FCF-7A18-8EA3-72677523F3BE}"/>
              </a:ext>
            </a:extLst>
          </p:cNvPr>
          <p:cNvSpPr txBox="1"/>
          <p:nvPr/>
        </p:nvSpPr>
        <p:spPr>
          <a:xfrm>
            <a:off x="313451" y="1400900"/>
            <a:ext cx="3590136" cy="24006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Georgia" panose="02040502050405020303" pitchFamily="18" charset="0"/>
              </a:rPr>
              <a:t>Class of compounds with strong, stable C-F bonds</a:t>
            </a:r>
          </a:p>
          <a:p>
            <a:pPr marL="285750" indent="-285750">
              <a:spcAft>
                <a:spcPts val="600"/>
              </a:spcAft>
              <a:buFont typeface="Arial" panose="020B0604020202020204" pitchFamily="34" charset="0"/>
              <a:buChar char="•"/>
            </a:pPr>
            <a:r>
              <a:rPr lang="en-US" sz="2000" dirty="0">
                <a:latin typeface="Georgia" panose="02040502050405020303" pitchFamily="18" charset="0"/>
              </a:rPr>
              <a:t>Hydrophobic (water-hating) and </a:t>
            </a:r>
            <a:r>
              <a:rPr lang="en-US" sz="2000" dirty="0" err="1">
                <a:latin typeface="Georgia" panose="02040502050405020303" pitchFamily="18" charset="0"/>
              </a:rPr>
              <a:t>AND</a:t>
            </a:r>
            <a:r>
              <a:rPr lang="en-US" sz="2000" dirty="0">
                <a:latin typeface="Georgia" panose="02040502050405020303" pitchFamily="18" charset="0"/>
              </a:rPr>
              <a:t> lipophobic (oil-hating)</a:t>
            </a:r>
          </a:p>
          <a:p>
            <a:pPr marL="285750" indent="-285750">
              <a:spcAft>
                <a:spcPts val="600"/>
              </a:spcAft>
              <a:buFont typeface="Arial" panose="020B0604020202020204" pitchFamily="34" charset="0"/>
              <a:buChar char="•"/>
            </a:pPr>
            <a:r>
              <a:rPr lang="en-US" sz="2000" dirty="0">
                <a:latin typeface="Georgia" panose="02040502050405020303" pitchFamily="18" charset="0"/>
              </a:rPr>
              <a:t>Relatively low volatility and high solubility</a:t>
            </a:r>
          </a:p>
        </p:txBody>
      </p:sp>
      <p:sp>
        <p:nvSpPr>
          <p:cNvPr id="42" name="TextBox 41">
            <a:extLst>
              <a:ext uri="{FF2B5EF4-FFF2-40B4-BE49-F238E27FC236}">
                <a16:creationId xmlns:a16="http://schemas.microsoft.com/office/drawing/2014/main" id="{34F5AC21-B349-F79B-431F-A551884C3065}"/>
              </a:ext>
            </a:extLst>
          </p:cNvPr>
          <p:cNvSpPr txBox="1"/>
          <p:nvPr/>
        </p:nvSpPr>
        <p:spPr>
          <a:xfrm>
            <a:off x="3903587" y="1400900"/>
            <a:ext cx="4036572" cy="216982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Georgia" panose="02040502050405020303" pitchFamily="18" charset="0"/>
              </a:rPr>
              <a:t>Mobile in the environment</a:t>
            </a:r>
          </a:p>
          <a:p>
            <a:pPr marL="285750" indent="-285750">
              <a:spcAft>
                <a:spcPts val="600"/>
              </a:spcAft>
              <a:buFont typeface="Arial" panose="020B0604020202020204" pitchFamily="34" charset="0"/>
              <a:buChar char="•"/>
            </a:pPr>
            <a:r>
              <a:rPr lang="en-US" sz="2000" dirty="0">
                <a:latin typeface="Georgia" panose="02040502050405020303" pitchFamily="18" charset="0"/>
              </a:rPr>
              <a:t>Resistant to degradation</a:t>
            </a:r>
          </a:p>
          <a:p>
            <a:pPr marL="285750" indent="-285750">
              <a:spcAft>
                <a:spcPts val="600"/>
              </a:spcAft>
              <a:buFont typeface="Arial" panose="020B0604020202020204" pitchFamily="34" charset="0"/>
              <a:buChar char="•"/>
            </a:pPr>
            <a:r>
              <a:rPr lang="en-US" sz="2000" dirty="0">
                <a:latin typeface="Georgia" panose="02040502050405020303" pitchFamily="18" charset="0"/>
              </a:rPr>
              <a:t>No natural environmental source</a:t>
            </a:r>
          </a:p>
          <a:p>
            <a:pPr marL="285750" indent="-285750">
              <a:spcAft>
                <a:spcPts val="600"/>
              </a:spcAft>
              <a:buFont typeface="Arial" panose="020B0604020202020204" pitchFamily="34" charset="0"/>
              <a:buChar char="•"/>
            </a:pPr>
            <a:r>
              <a:rPr lang="en-US" sz="2000" dirty="0">
                <a:latin typeface="Georgia" panose="02040502050405020303" pitchFamily="18" charset="0"/>
              </a:rPr>
              <a:t>Regulated at VERY low levels (parts per trillion)</a:t>
            </a:r>
          </a:p>
        </p:txBody>
      </p:sp>
    </p:spTree>
    <p:extLst>
      <p:ext uri="{BB962C8B-B14F-4D97-AF65-F5344CB8AC3E}">
        <p14:creationId xmlns:p14="http://schemas.microsoft.com/office/powerpoint/2010/main" val="348228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ircular chart of products&#10;&#10;Description automatically generated">
            <a:extLst>
              <a:ext uri="{FF2B5EF4-FFF2-40B4-BE49-F238E27FC236}">
                <a16:creationId xmlns:a16="http://schemas.microsoft.com/office/drawing/2014/main" id="{2F4040D8-2B2D-0182-46B0-56CF2B8581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37042" y="318393"/>
            <a:ext cx="5948278" cy="5968107"/>
          </a:xfrm>
        </p:spPr>
      </p:pic>
      <p:sp>
        <p:nvSpPr>
          <p:cNvPr id="3" name="Title 2">
            <a:extLst>
              <a:ext uri="{FF2B5EF4-FFF2-40B4-BE49-F238E27FC236}">
                <a16:creationId xmlns:a16="http://schemas.microsoft.com/office/drawing/2014/main" id="{9B558BCE-8DD3-6237-0AEF-006349387CA6}"/>
              </a:ext>
            </a:extLst>
          </p:cNvPr>
          <p:cNvSpPr>
            <a:spLocks noGrp="1"/>
          </p:cNvSpPr>
          <p:nvPr>
            <p:ph type="title"/>
          </p:nvPr>
        </p:nvSpPr>
        <p:spPr/>
        <p:txBody>
          <a:bodyPr/>
          <a:lstStyle/>
          <a:p>
            <a:r>
              <a:rPr lang="en-US" dirty="0">
                <a:latin typeface="Georgia" panose="02040502050405020303" pitchFamily="18" charset="0"/>
              </a:rPr>
              <a:t>PFAS Industrial Uses</a:t>
            </a:r>
          </a:p>
        </p:txBody>
      </p:sp>
      <p:sp>
        <p:nvSpPr>
          <p:cNvPr id="9" name="TextBox 8">
            <a:extLst>
              <a:ext uri="{FF2B5EF4-FFF2-40B4-BE49-F238E27FC236}">
                <a16:creationId xmlns:a16="http://schemas.microsoft.com/office/drawing/2014/main" id="{03D8E34E-8981-0984-84DA-E0838C455079}"/>
              </a:ext>
            </a:extLst>
          </p:cNvPr>
          <p:cNvSpPr txBox="1"/>
          <p:nvPr/>
        </p:nvSpPr>
        <p:spPr>
          <a:xfrm>
            <a:off x="6901381" y="6286500"/>
            <a:ext cx="4419600" cy="200055"/>
          </a:xfrm>
          <a:prstGeom prst="rect">
            <a:avLst/>
          </a:prstGeom>
          <a:noFill/>
        </p:spPr>
        <p:txBody>
          <a:bodyPr wrap="square" rtlCol="0">
            <a:spAutoFit/>
          </a:bodyPr>
          <a:lstStyle/>
          <a:p>
            <a:pPr algn="ctr"/>
            <a:r>
              <a:rPr lang="en-US" sz="700" dirty="0">
                <a:latin typeface="Georgia" panose="02040502050405020303" pitchFamily="18" charset="0"/>
              </a:rPr>
              <a:t>Source: Pinellas County, Florida. </a:t>
            </a:r>
          </a:p>
        </p:txBody>
      </p:sp>
      <p:pic>
        <p:nvPicPr>
          <p:cNvPr id="10" name="Content Placeholder 7">
            <a:extLst>
              <a:ext uri="{FF2B5EF4-FFF2-40B4-BE49-F238E27FC236}">
                <a16:creationId xmlns:a16="http://schemas.microsoft.com/office/drawing/2014/main" id="{7C408DD3-7B4A-B2DD-F9B7-7E76110835EB}"/>
              </a:ext>
            </a:extLst>
          </p:cNvPr>
          <p:cNvPicPr>
            <a:picLocks noChangeAspect="1"/>
          </p:cNvPicPr>
          <p:nvPr/>
        </p:nvPicPr>
        <p:blipFill>
          <a:blip r:embed="rId3"/>
          <a:stretch>
            <a:fillRect/>
          </a:stretch>
        </p:blipFill>
        <p:spPr>
          <a:xfrm>
            <a:off x="388716" y="3862301"/>
            <a:ext cx="5653543" cy="2944898"/>
          </a:xfrm>
          <a:prstGeom prst="rect">
            <a:avLst/>
          </a:prstGeom>
        </p:spPr>
      </p:pic>
      <p:sp>
        <p:nvSpPr>
          <p:cNvPr id="11" name="TextBox 10">
            <a:extLst>
              <a:ext uri="{FF2B5EF4-FFF2-40B4-BE49-F238E27FC236}">
                <a16:creationId xmlns:a16="http://schemas.microsoft.com/office/drawing/2014/main" id="{1EBADBBF-798C-5140-309D-3D9B211A3FC9}"/>
              </a:ext>
            </a:extLst>
          </p:cNvPr>
          <p:cNvSpPr txBox="1"/>
          <p:nvPr/>
        </p:nvSpPr>
        <p:spPr>
          <a:xfrm>
            <a:off x="622215" y="1566952"/>
            <a:ext cx="4804649" cy="18620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latin typeface="Georgia" panose="02040502050405020303" pitchFamily="18" charset="0"/>
              </a:rPr>
              <a:t>Wide range of industrial and commercial applications</a:t>
            </a:r>
          </a:p>
          <a:p>
            <a:pPr marL="285750" indent="-285750">
              <a:spcAft>
                <a:spcPts val="600"/>
              </a:spcAft>
              <a:buFont typeface="Arial" panose="020B0604020202020204" pitchFamily="34" charset="0"/>
              <a:buChar char="•"/>
            </a:pPr>
            <a:r>
              <a:rPr lang="en-US" sz="2000" dirty="0">
                <a:latin typeface="Georgia" panose="02040502050405020303" pitchFamily="18" charset="0"/>
              </a:rPr>
              <a:t>Uses date back to the 1940s</a:t>
            </a:r>
          </a:p>
          <a:p>
            <a:pPr marL="285750" indent="-285750">
              <a:spcAft>
                <a:spcPts val="600"/>
              </a:spcAft>
              <a:buFont typeface="Arial" panose="020B0604020202020204" pitchFamily="34" charset="0"/>
              <a:buChar char="•"/>
            </a:pPr>
            <a:r>
              <a:rPr lang="en-US" sz="2000" dirty="0">
                <a:latin typeface="Georgia" panose="02040502050405020303" pitchFamily="18" charset="0"/>
              </a:rPr>
              <a:t>Often in relatively small quantities</a:t>
            </a:r>
          </a:p>
          <a:p>
            <a:pPr marL="285750" indent="-285750">
              <a:spcAft>
                <a:spcPts val="600"/>
              </a:spcAft>
              <a:buFont typeface="Arial" panose="020B0604020202020204" pitchFamily="34" charset="0"/>
              <a:buChar char="•"/>
            </a:pPr>
            <a:r>
              <a:rPr lang="en-US" sz="2000" dirty="0">
                <a:latin typeface="Georgia" panose="02040502050405020303" pitchFamily="18" charset="0"/>
              </a:rPr>
              <a:t>Proprietary formulations</a:t>
            </a:r>
          </a:p>
        </p:txBody>
      </p:sp>
    </p:spTree>
    <p:extLst>
      <p:ext uri="{BB962C8B-B14F-4D97-AF65-F5344CB8AC3E}">
        <p14:creationId xmlns:p14="http://schemas.microsoft.com/office/powerpoint/2010/main" val="128476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farm&#10;&#10;Description automatically generated">
            <a:extLst>
              <a:ext uri="{FF2B5EF4-FFF2-40B4-BE49-F238E27FC236}">
                <a16:creationId xmlns:a16="http://schemas.microsoft.com/office/drawing/2014/main" id="{7E7FA6DE-914B-6DC4-A179-F6F3E2E54BD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772"/>
          <a:stretch/>
        </p:blipFill>
        <p:spPr>
          <a:xfrm>
            <a:off x="3867149" y="978426"/>
            <a:ext cx="8239125" cy="5744493"/>
          </a:xfrm>
        </p:spPr>
      </p:pic>
      <p:sp>
        <p:nvSpPr>
          <p:cNvPr id="3" name="Title 2">
            <a:extLst>
              <a:ext uri="{FF2B5EF4-FFF2-40B4-BE49-F238E27FC236}">
                <a16:creationId xmlns:a16="http://schemas.microsoft.com/office/drawing/2014/main" id="{B1ABC215-14EF-F63D-5B16-96500B7C811C}"/>
              </a:ext>
            </a:extLst>
          </p:cNvPr>
          <p:cNvSpPr>
            <a:spLocks noGrp="1"/>
          </p:cNvSpPr>
          <p:nvPr>
            <p:ph type="title"/>
          </p:nvPr>
        </p:nvSpPr>
        <p:spPr/>
        <p:txBody>
          <a:bodyPr/>
          <a:lstStyle/>
          <a:p>
            <a:r>
              <a:rPr lang="en-US" dirty="0">
                <a:latin typeface="Georgia" panose="02040502050405020303" pitchFamily="18" charset="0"/>
              </a:rPr>
              <a:t>PFAS in Agricultural Products</a:t>
            </a:r>
          </a:p>
        </p:txBody>
      </p:sp>
      <p:sp>
        <p:nvSpPr>
          <p:cNvPr id="6" name="TextBox 5">
            <a:extLst>
              <a:ext uri="{FF2B5EF4-FFF2-40B4-BE49-F238E27FC236}">
                <a16:creationId xmlns:a16="http://schemas.microsoft.com/office/drawing/2014/main" id="{1F72C89B-A56C-7372-77AE-C29B68F6A9FF}"/>
              </a:ext>
            </a:extLst>
          </p:cNvPr>
          <p:cNvSpPr txBox="1"/>
          <p:nvPr/>
        </p:nvSpPr>
        <p:spPr>
          <a:xfrm>
            <a:off x="269791" y="1471702"/>
            <a:ext cx="3006810" cy="4016484"/>
          </a:xfrm>
          <a:prstGeom prst="rect">
            <a:avLst/>
          </a:prstGeom>
          <a:noFill/>
        </p:spPr>
        <p:txBody>
          <a:bodyPr wrap="square" rtlCol="0">
            <a:spAutoFit/>
          </a:bodyPr>
          <a:lstStyle/>
          <a:p>
            <a:pPr>
              <a:spcAft>
                <a:spcPts val="600"/>
              </a:spcAft>
            </a:pPr>
            <a:r>
              <a:rPr lang="en-US" sz="2000" dirty="0">
                <a:latin typeface="Georgia" panose="02040502050405020303" pitchFamily="18" charset="0"/>
              </a:rPr>
              <a:t>Common Sources</a:t>
            </a:r>
          </a:p>
          <a:p>
            <a:pPr marL="342900" indent="-342900">
              <a:spcAft>
                <a:spcPts val="600"/>
              </a:spcAft>
              <a:buFont typeface="Arial" panose="020B0604020202020204" pitchFamily="34" charset="0"/>
              <a:buChar char="•"/>
            </a:pPr>
            <a:r>
              <a:rPr lang="en-US" sz="2000" dirty="0">
                <a:latin typeface="Georgia" panose="02040502050405020303" pitchFamily="18" charset="0"/>
              </a:rPr>
              <a:t>Land-applied sewage sludge or biosolids</a:t>
            </a:r>
          </a:p>
          <a:p>
            <a:pPr marL="342900" indent="-342900">
              <a:spcAft>
                <a:spcPts val="600"/>
              </a:spcAft>
              <a:buFont typeface="Arial" panose="020B0604020202020204" pitchFamily="34" charset="0"/>
              <a:buChar char="•"/>
            </a:pPr>
            <a:r>
              <a:rPr lang="en-US" sz="2000" dirty="0">
                <a:latin typeface="Georgia" panose="02040502050405020303" pitchFamily="18" charset="0"/>
              </a:rPr>
              <a:t>Industrial or municipal compost</a:t>
            </a:r>
          </a:p>
          <a:p>
            <a:pPr marL="342900" indent="-342900">
              <a:spcAft>
                <a:spcPts val="600"/>
              </a:spcAft>
              <a:buFont typeface="Arial" panose="020B0604020202020204" pitchFamily="34" charset="0"/>
              <a:buChar char="•"/>
            </a:pPr>
            <a:r>
              <a:rPr lang="en-US" sz="2000" dirty="0">
                <a:latin typeface="Georgia" panose="02040502050405020303" pitchFamily="18" charset="0"/>
              </a:rPr>
              <a:t>Fire fighting foam</a:t>
            </a:r>
          </a:p>
          <a:p>
            <a:pPr marL="342900" indent="-342900">
              <a:spcAft>
                <a:spcPts val="600"/>
              </a:spcAft>
              <a:buFont typeface="Arial" panose="020B0604020202020204" pitchFamily="34" charset="0"/>
              <a:buChar char="•"/>
            </a:pPr>
            <a:r>
              <a:rPr lang="en-US" sz="2000" dirty="0">
                <a:latin typeface="Georgia" panose="02040502050405020303" pitchFamily="18" charset="0"/>
              </a:rPr>
              <a:t>Irrigation water</a:t>
            </a:r>
          </a:p>
          <a:p>
            <a:pPr marL="342900" indent="-342900">
              <a:spcAft>
                <a:spcPts val="600"/>
              </a:spcAft>
              <a:buFont typeface="Arial" panose="020B0604020202020204" pitchFamily="34" charset="0"/>
              <a:buChar char="•"/>
            </a:pPr>
            <a:r>
              <a:rPr lang="en-US" sz="2000" dirty="0">
                <a:latin typeface="Georgia" panose="02040502050405020303" pitchFamily="18" charset="0"/>
              </a:rPr>
              <a:t>Pesticides</a:t>
            </a:r>
          </a:p>
          <a:p>
            <a:pPr marL="342900" indent="-342900">
              <a:spcAft>
                <a:spcPts val="600"/>
              </a:spcAft>
              <a:buFont typeface="Arial" panose="020B0604020202020204" pitchFamily="34" charset="0"/>
              <a:buChar char="•"/>
            </a:pPr>
            <a:r>
              <a:rPr lang="en-US" sz="2000" dirty="0">
                <a:latin typeface="Georgia" panose="02040502050405020303" pitchFamily="18" charset="0"/>
              </a:rPr>
              <a:t>Atmospheric Deposition</a:t>
            </a:r>
          </a:p>
          <a:p>
            <a:pPr marL="342900" indent="-342900">
              <a:spcAft>
                <a:spcPts val="600"/>
              </a:spcAft>
              <a:buFont typeface="Arial" panose="020B0604020202020204" pitchFamily="34" charset="0"/>
              <a:buChar char="•"/>
            </a:pPr>
            <a:endParaRPr lang="en-US" sz="2000" dirty="0">
              <a:latin typeface="Georgia" panose="02040502050405020303" pitchFamily="18" charset="0"/>
            </a:endParaRPr>
          </a:p>
        </p:txBody>
      </p:sp>
      <p:sp>
        <p:nvSpPr>
          <p:cNvPr id="7" name="TextBox 6">
            <a:extLst>
              <a:ext uri="{FF2B5EF4-FFF2-40B4-BE49-F238E27FC236}">
                <a16:creationId xmlns:a16="http://schemas.microsoft.com/office/drawing/2014/main" id="{04627EEA-52AC-F728-3E5E-22936429C8DA}"/>
              </a:ext>
            </a:extLst>
          </p:cNvPr>
          <p:cNvSpPr txBox="1"/>
          <p:nvPr/>
        </p:nvSpPr>
        <p:spPr>
          <a:xfrm>
            <a:off x="-1" y="6550222"/>
            <a:ext cx="3276601" cy="307777"/>
          </a:xfrm>
          <a:prstGeom prst="rect">
            <a:avLst/>
          </a:prstGeom>
          <a:noFill/>
        </p:spPr>
        <p:txBody>
          <a:bodyPr wrap="square" rtlCol="0">
            <a:spAutoFit/>
          </a:bodyPr>
          <a:lstStyle/>
          <a:p>
            <a:r>
              <a:rPr lang="en-US" sz="700" dirty="0">
                <a:latin typeface="Georgia" panose="02040502050405020303" pitchFamily="18" charset="0"/>
              </a:rPr>
              <a:t>Costello, M.C.S., Lee, L.S. Sources, Fate, and Plant Uptake in Agricultural Systems of Per- and Polyfluoroalkyl Substances. </a:t>
            </a:r>
            <a:r>
              <a:rPr lang="en-US" sz="700" dirty="0" err="1">
                <a:latin typeface="Georgia" panose="02040502050405020303" pitchFamily="18" charset="0"/>
              </a:rPr>
              <a:t>Curr</a:t>
            </a:r>
            <a:r>
              <a:rPr lang="en-US" sz="700" dirty="0">
                <a:latin typeface="Georgia" panose="02040502050405020303" pitchFamily="18" charset="0"/>
              </a:rPr>
              <a:t> Pollution Rep (2020)</a:t>
            </a:r>
          </a:p>
        </p:txBody>
      </p:sp>
      <p:sp>
        <p:nvSpPr>
          <p:cNvPr id="8" name="TextBox 7">
            <a:extLst>
              <a:ext uri="{FF2B5EF4-FFF2-40B4-BE49-F238E27FC236}">
                <a16:creationId xmlns:a16="http://schemas.microsoft.com/office/drawing/2014/main" id="{C47D718E-87C2-30A6-B78E-29133B0BBE44}"/>
              </a:ext>
            </a:extLst>
          </p:cNvPr>
          <p:cNvSpPr txBox="1"/>
          <p:nvPr/>
        </p:nvSpPr>
        <p:spPr>
          <a:xfrm>
            <a:off x="3867149" y="6504055"/>
            <a:ext cx="3006810" cy="200055"/>
          </a:xfrm>
          <a:prstGeom prst="rect">
            <a:avLst/>
          </a:prstGeom>
          <a:noFill/>
        </p:spPr>
        <p:txBody>
          <a:bodyPr wrap="square" rtlCol="0">
            <a:spAutoFit/>
          </a:bodyPr>
          <a:lstStyle/>
          <a:p>
            <a:r>
              <a:rPr lang="en-US" sz="700" dirty="0">
                <a:solidFill>
                  <a:schemeClr val="bg1"/>
                </a:solidFill>
              </a:rPr>
              <a:t>Michigan Department of Energy, Great Lakes, and the Environment.</a:t>
            </a:r>
          </a:p>
        </p:txBody>
      </p:sp>
    </p:spTree>
    <p:extLst>
      <p:ext uri="{BB962C8B-B14F-4D97-AF65-F5344CB8AC3E}">
        <p14:creationId xmlns:p14="http://schemas.microsoft.com/office/powerpoint/2010/main" val="2825578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BC215-14EF-F63D-5B16-96500B7C811C}"/>
              </a:ext>
            </a:extLst>
          </p:cNvPr>
          <p:cNvSpPr>
            <a:spLocks noGrp="1"/>
          </p:cNvSpPr>
          <p:nvPr>
            <p:ph type="title"/>
          </p:nvPr>
        </p:nvSpPr>
        <p:spPr/>
        <p:txBody>
          <a:bodyPr/>
          <a:lstStyle/>
          <a:p>
            <a:r>
              <a:rPr lang="en-US" dirty="0">
                <a:latin typeface="Georgia" panose="02040502050405020303" pitchFamily="18" charset="0"/>
              </a:rPr>
              <a:t>What is a PFAS Compound?</a:t>
            </a:r>
          </a:p>
        </p:txBody>
      </p:sp>
      <p:sp>
        <p:nvSpPr>
          <p:cNvPr id="10" name="TextBox 9">
            <a:extLst>
              <a:ext uri="{FF2B5EF4-FFF2-40B4-BE49-F238E27FC236}">
                <a16:creationId xmlns:a16="http://schemas.microsoft.com/office/drawing/2014/main" id="{58894F44-BDD2-AD98-C6F4-B328768CA957}"/>
              </a:ext>
            </a:extLst>
          </p:cNvPr>
          <p:cNvSpPr txBox="1"/>
          <p:nvPr/>
        </p:nvSpPr>
        <p:spPr>
          <a:xfrm>
            <a:off x="8382898" y="2196976"/>
            <a:ext cx="1821661" cy="7232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Bifenththrin</a:t>
            </a:r>
            <a:endParaRPr kumimoji="0" lang="en-US" sz="18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(Insecticide)</a:t>
            </a:r>
          </a:p>
        </p:txBody>
      </p:sp>
      <p:sp>
        <p:nvSpPr>
          <p:cNvPr id="11" name="TextBox 10">
            <a:extLst>
              <a:ext uri="{FF2B5EF4-FFF2-40B4-BE49-F238E27FC236}">
                <a16:creationId xmlns:a16="http://schemas.microsoft.com/office/drawing/2014/main" id="{DA86248F-F84B-91EA-68FD-2CF1183FE590}"/>
              </a:ext>
            </a:extLst>
          </p:cNvPr>
          <p:cNvSpPr txBox="1"/>
          <p:nvPr/>
        </p:nvSpPr>
        <p:spPr>
          <a:xfrm>
            <a:off x="1012199" y="1498676"/>
            <a:ext cx="456784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Georgia" panose="02040502050405020303" pitchFamily="18" charset="0"/>
              </a:rPr>
              <a:t>Perfluorooctanesulfonic</a:t>
            </a:r>
            <a:r>
              <a:rPr kumimoji="0" lang="en-US" sz="1800" b="1" i="0" u="none" strike="noStrike" kern="1200" cap="none" spc="0" normalizeH="0" baseline="0" noProof="0" dirty="0">
                <a:ln>
                  <a:noFill/>
                </a:ln>
                <a:solidFill>
                  <a:srgbClr val="000000"/>
                </a:solidFill>
                <a:effectLst/>
                <a:uLnTx/>
                <a:uFillTx/>
                <a:latin typeface="Georgia" panose="02040502050405020303" pitchFamily="18" charset="0"/>
              </a:rPr>
              <a:t> acid (PFOS)</a:t>
            </a:r>
          </a:p>
        </p:txBody>
      </p:sp>
      <p:sp>
        <p:nvSpPr>
          <p:cNvPr id="13" name="TextBox 12">
            <a:extLst>
              <a:ext uri="{FF2B5EF4-FFF2-40B4-BE49-F238E27FC236}">
                <a16:creationId xmlns:a16="http://schemas.microsoft.com/office/drawing/2014/main" id="{82557EFD-A553-56F1-43AD-D8EBE55DF927}"/>
              </a:ext>
            </a:extLst>
          </p:cNvPr>
          <p:cNvSpPr txBox="1"/>
          <p:nvPr/>
        </p:nvSpPr>
        <p:spPr>
          <a:xfrm>
            <a:off x="1956366" y="4041921"/>
            <a:ext cx="251440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Georgia" panose="02040502050405020303" pitchFamily="18" charset="0"/>
                <a:ea typeface="+mn-ea"/>
                <a:cs typeface="+mn-cs"/>
              </a:rPr>
              <a:t>GenX</a:t>
            </a:r>
            <a:r>
              <a:rPr kumimoji="0" lang="en-US" sz="1800" b="1" i="0" u="none" strike="noStrike" kern="1200" cap="none" spc="0" normalizeH="0" baseline="0" noProof="0" dirty="0">
                <a:ln>
                  <a:noFill/>
                </a:ln>
                <a:solidFill>
                  <a:prstClr val="black"/>
                </a:solidFill>
                <a:effectLst/>
                <a:uLnTx/>
                <a:uFillTx/>
                <a:latin typeface="Georgia" panose="02040502050405020303" pitchFamily="18" charset="0"/>
                <a:ea typeface="+mn-ea"/>
                <a:cs typeface="+mn-cs"/>
              </a:rPr>
              <a:t> Compounds</a:t>
            </a:r>
          </a:p>
        </p:txBody>
      </p:sp>
      <p:sp>
        <p:nvSpPr>
          <p:cNvPr id="14" name="Oval 13">
            <a:extLst>
              <a:ext uri="{FF2B5EF4-FFF2-40B4-BE49-F238E27FC236}">
                <a16:creationId xmlns:a16="http://schemas.microsoft.com/office/drawing/2014/main" id="{006516C4-BDD1-A19C-42CA-976F3B5A4166}"/>
              </a:ext>
            </a:extLst>
          </p:cNvPr>
          <p:cNvSpPr/>
          <p:nvPr/>
        </p:nvSpPr>
        <p:spPr>
          <a:xfrm>
            <a:off x="1023456" y="1944524"/>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CAD4178B-264E-C4C6-CA33-55A28D3D2D8B}"/>
              </a:ext>
            </a:extLst>
          </p:cNvPr>
          <p:cNvSpPr/>
          <p:nvPr/>
        </p:nvSpPr>
        <p:spPr>
          <a:xfrm>
            <a:off x="2087011" y="1944524"/>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242B1B3B-C36E-571A-AAD3-971009699F74}"/>
              </a:ext>
            </a:extLst>
          </p:cNvPr>
          <p:cNvSpPr/>
          <p:nvPr/>
        </p:nvSpPr>
        <p:spPr>
          <a:xfrm>
            <a:off x="2657715" y="1944524"/>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D3F45B77-749B-1579-125C-07B4AD5A2BB4}"/>
              </a:ext>
            </a:extLst>
          </p:cNvPr>
          <p:cNvSpPr/>
          <p:nvPr/>
        </p:nvSpPr>
        <p:spPr>
          <a:xfrm>
            <a:off x="3090883" y="1944524"/>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23BD864E-3A75-41FE-8C37-767102F0CE4C}"/>
              </a:ext>
            </a:extLst>
          </p:cNvPr>
          <p:cNvSpPr/>
          <p:nvPr/>
        </p:nvSpPr>
        <p:spPr>
          <a:xfrm>
            <a:off x="3696962" y="1944524"/>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54F43AEA-A3C7-513B-0AAF-6335D1235DE4}"/>
              </a:ext>
            </a:extLst>
          </p:cNvPr>
          <p:cNvSpPr/>
          <p:nvPr/>
        </p:nvSpPr>
        <p:spPr>
          <a:xfrm>
            <a:off x="4155151" y="1944524"/>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F20BEDF1-0D24-063E-CA7B-BE1E3192163C}"/>
              </a:ext>
            </a:extLst>
          </p:cNvPr>
          <p:cNvSpPr/>
          <p:nvPr/>
        </p:nvSpPr>
        <p:spPr>
          <a:xfrm>
            <a:off x="4702507" y="1944524"/>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FDF58D22-37E3-4FB3-7F92-89AD12EF2A49}"/>
              </a:ext>
            </a:extLst>
          </p:cNvPr>
          <p:cNvSpPr/>
          <p:nvPr/>
        </p:nvSpPr>
        <p:spPr>
          <a:xfrm>
            <a:off x="1618842" y="1944524"/>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9CF86873-E95E-2FB9-B295-B1F7EADA6D72}"/>
              </a:ext>
            </a:extLst>
          </p:cNvPr>
          <p:cNvSpPr/>
          <p:nvPr/>
        </p:nvSpPr>
        <p:spPr>
          <a:xfrm>
            <a:off x="518045" y="3282047"/>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64679673-7714-BA2A-94AC-8010BF74C42D}"/>
              </a:ext>
            </a:extLst>
          </p:cNvPr>
          <p:cNvSpPr/>
          <p:nvPr/>
        </p:nvSpPr>
        <p:spPr>
          <a:xfrm>
            <a:off x="1581600" y="3282047"/>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82D6A976-5971-E50E-4ABE-2B3180DFD18A}"/>
              </a:ext>
            </a:extLst>
          </p:cNvPr>
          <p:cNvSpPr/>
          <p:nvPr/>
        </p:nvSpPr>
        <p:spPr>
          <a:xfrm>
            <a:off x="2152304" y="3282047"/>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AC717446-E73C-CD20-157B-A44A8F3EE3B1}"/>
              </a:ext>
            </a:extLst>
          </p:cNvPr>
          <p:cNvSpPr/>
          <p:nvPr/>
        </p:nvSpPr>
        <p:spPr>
          <a:xfrm>
            <a:off x="2585472" y="3282047"/>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DF4E8ACE-5058-F7E7-1F8A-A92431F3240F}"/>
              </a:ext>
            </a:extLst>
          </p:cNvPr>
          <p:cNvSpPr/>
          <p:nvPr/>
        </p:nvSpPr>
        <p:spPr>
          <a:xfrm>
            <a:off x="3191551" y="3282047"/>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0DEEBEAA-F4AE-103C-1C8D-7DBE13C32685}"/>
              </a:ext>
            </a:extLst>
          </p:cNvPr>
          <p:cNvSpPr/>
          <p:nvPr/>
        </p:nvSpPr>
        <p:spPr>
          <a:xfrm>
            <a:off x="3649740" y="3282047"/>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9B7EA38D-D906-8065-2E79-EA4AD45D7F1D}"/>
              </a:ext>
            </a:extLst>
          </p:cNvPr>
          <p:cNvSpPr/>
          <p:nvPr/>
        </p:nvSpPr>
        <p:spPr>
          <a:xfrm>
            <a:off x="4197096" y="3282047"/>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42128477-29BF-E82F-C3DE-71A6B0C80593}"/>
              </a:ext>
            </a:extLst>
          </p:cNvPr>
          <p:cNvSpPr/>
          <p:nvPr/>
        </p:nvSpPr>
        <p:spPr>
          <a:xfrm>
            <a:off x="1113431" y="3282047"/>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4027234A-3C2A-6D72-4DC3-BC2EF367F25D}"/>
              </a:ext>
            </a:extLst>
          </p:cNvPr>
          <p:cNvSpPr/>
          <p:nvPr/>
        </p:nvSpPr>
        <p:spPr>
          <a:xfrm>
            <a:off x="316610" y="2442322"/>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7322568E-3D24-FCEB-EEC2-E8DE2A383E29}"/>
              </a:ext>
            </a:extLst>
          </p:cNvPr>
          <p:cNvSpPr/>
          <p:nvPr/>
        </p:nvSpPr>
        <p:spPr>
          <a:xfrm>
            <a:off x="1989922" y="4393783"/>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4" name="Oval 1023">
            <a:extLst>
              <a:ext uri="{FF2B5EF4-FFF2-40B4-BE49-F238E27FC236}">
                <a16:creationId xmlns:a16="http://schemas.microsoft.com/office/drawing/2014/main" id="{9D04A676-8E02-536E-06CD-B0E00A4291BD}"/>
              </a:ext>
            </a:extLst>
          </p:cNvPr>
          <p:cNvSpPr/>
          <p:nvPr/>
        </p:nvSpPr>
        <p:spPr>
          <a:xfrm>
            <a:off x="2528216" y="4420348"/>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5" name="Oval 1024">
            <a:extLst>
              <a:ext uri="{FF2B5EF4-FFF2-40B4-BE49-F238E27FC236}">
                <a16:creationId xmlns:a16="http://schemas.microsoft.com/office/drawing/2014/main" id="{5360A759-1923-8202-69F1-EBA636EB617C}"/>
              </a:ext>
            </a:extLst>
          </p:cNvPr>
          <p:cNvSpPr/>
          <p:nvPr/>
        </p:nvSpPr>
        <p:spPr>
          <a:xfrm>
            <a:off x="1451195" y="4810229"/>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7" name="Oval 1026">
            <a:extLst>
              <a:ext uri="{FF2B5EF4-FFF2-40B4-BE49-F238E27FC236}">
                <a16:creationId xmlns:a16="http://schemas.microsoft.com/office/drawing/2014/main" id="{F639701B-B4A2-BF01-629C-F309F641D279}"/>
              </a:ext>
            </a:extLst>
          </p:cNvPr>
          <p:cNvSpPr/>
          <p:nvPr/>
        </p:nvSpPr>
        <p:spPr>
          <a:xfrm>
            <a:off x="1537898" y="5374393"/>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29" name="Oval 1028">
            <a:extLst>
              <a:ext uri="{FF2B5EF4-FFF2-40B4-BE49-F238E27FC236}">
                <a16:creationId xmlns:a16="http://schemas.microsoft.com/office/drawing/2014/main" id="{2FE27674-E9E2-A2CF-18B0-1B7F9196BDAE}"/>
              </a:ext>
            </a:extLst>
          </p:cNvPr>
          <p:cNvSpPr/>
          <p:nvPr/>
        </p:nvSpPr>
        <p:spPr>
          <a:xfrm>
            <a:off x="2116211" y="5443113"/>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1" name="Oval 1030">
            <a:extLst>
              <a:ext uri="{FF2B5EF4-FFF2-40B4-BE49-F238E27FC236}">
                <a16:creationId xmlns:a16="http://schemas.microsoft.com/office/drawing/2014/main" id="{48235CE6-E0DF-9309-4A64-E377B044D305}"/>
              </a:ext>
            </a:extLst>
          </p:cNvPr>
          <p:cNvSpPr/>
          <p:nvPr/>
        </p:nvSpPr>
        <p:spPr>
          <a:xfrm>
            <a:off x="2441362" y="5468101"/>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2" name="Oval 1031">
            <a:extLst>
              <a:ext uri="{FF2B5EF4-FFF2-40B4-BE49-F238E27FC236}">
                <a16:creationId xmlns:a16="http://schemas.microsoft.com/office/drawing/2014/main" id="{56AD2821-98CD-1CF3-ADC5-161C5F0BE1A4}"/>
              </a:ext>
            </a:extLst>
          </p:cNvPr>
          <p:cNvSpPr/>
          <p:nvPr/>
        </p:nvSpPr>
        <p:spPr>
          <a:xfrm>
            <a:off x="2923658" y="5466369"/>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Oval 1032">
            <a:extLst>
              <a:ext uri="{FF2B5EF4-FFF2-40B4-BE49-F238E27FC236}">
                <a16:creationId xmlns:a16="http://schemas.microsoft.com/office/drawing/2014/main" id="{0884913F-3F87-0776-EE86-370271A005E7}"/>
              </a:ext>
            </a:extLst>
          </p:cNvPr>
          <p:cNvSpPr/>
          <p:nvPr/>
        </p:nvSpPr>
        <p:spPr>
          <a:xfrm>
            <a:off x="3214069" y="5426918"/>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4" name="Oval 1033">
            <a:extLst>
              <a:ext uri="{FF2B5EF4-FFF2-40B4-BE49-F238E27FC236}">
                <a16:creationId xmlns:a16="http://schemas.microsoft.com/office/drawing/2014/main" id="{AB7EC4E6-B9A5-9ED4-72B3-0222DCEB7FC5}"/>
              </a:ext>
            </a:extLst>
          </p:cNvPr>
          <p:cNvSpPr/>
          <p:nvPr/>
        </p:nvSpPr>
        <p:spPr>
          <a:xfrm>
            <a:off x="3627220" y="5848008"/>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Oval 1034">
            <a:extLst>
              <a:ext uri="{FF2B5EF4-FFF2-40B4-BE49-F238E27FC236}">
                <a16:creationId xmlns:a16="http://schemas.microsoft.com/office/drawing/2014/main" id="{BD35C6E1-DF5F-F68A-7237-5AE4924FB313}"/>
              </a:ext>
            </a:extLst>
          </p:cNvPr>
          <p:cNvSpPr/>
          <p:nvPr/>
        </p:nvSpPr>
        <p:spPr>
          <a:xfrm>
            <a:off x="4095127" y="5793139"/>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6" name="Oval 1035">
            <a:extLst>
              <a:ext uri="{FF2B5EF4-FFF2-40B4-BE49-F238E27FC236}">
                <a16:creationId xmlns:a16="http://schemas.microsoft.com/office/drawing/2014/main" id="{152496EF-619E-403C-B986-A6126859ACA3}"/>
              </a:ext>
            </a:extLst>
          </p:cNvPr>
          <p:cNvSpPr/>
          <p:nvPr/>
        </p:nvSpPr>
        <p:spPr>
          <a:xfrm>
            <a:off x="4281608" y="5335828"/>
            <a:ext cx="547356" cy="547356"/>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undefined">
            <a:extLst>
              <a:ext uri="{FF2B5EF4-FFF2-40B4-BE49-F238E27FC236}">
                <a16:creationId xmlns:a16="http://schemas.microsoft.com/office/drawing/2014/main" id="{424663F9-D188-D85E-3A75-F373736DEE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667" y="2002376"/>
            <a:ext cx="5778276" cy="1745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udy Overview - GenX Exposure Study">
            <a:extLst>
              <a:ext uri="{FF2B5EF4-FFF2-40B4-BE49-F238E27FC236}">
                <a16:creationId xmlns:a16="http://schemas.microsoft.com/office/drawing/2014/main" id="{FF52260C-2412-E4FB-B2C0-6EC1CDAE6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56" y="4424710"/>
            <a:ext cx="3360129" cy="1891752"/>
          </a:xfrm>
          <a:prstGeom prst="rect">
            <a:avLst/>
          </a:prstGeom>
          <a:noFill/>
          <a:extLst>
            <a:ext uri="{909E8E84-426E-40DD-AFC4-6F175D3DCCD1}">
              <a14:hiddenFill xmlns:a14="http://schemas.microsoft.com/office/drawing/2010/main">
                <a:solidFill>
                  <a:srgbClr val="FFFFFF"/>
                </a:solidFill>
              </a14:hiddenFill>
            </a:ext>
          </a:extLst>
        </p:spPr>
      </p:pic>
      <p:sp>
        <p:nvSpPr>
          <p:cNvPr id="1037" name="Oval 1036">
            <a:extLst>
              <a:ext uri="{FF2B5EF4-FFF2-40B4-BE49-F238E27FC236}">
                <a16:creationId xmlns:a16="http://schemas.microsoft.com/office/drawing/2014/main" id="{B4806DD5-F8C8-2E07-3642-C555A3FBCE5A}"/>
              </a:ext>
            </a:extLst>
          </p:cNvPr>
          <p:cNvSpPr/>
          <p:nvPr/>
        </p:nvSpPr>
        <p:spPr>
          <a:xfrm>
            <a:off x="6678335" y="3685052"/>
            <a:ext cx="408763" cy="40876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8" name="Oval 1037">
            <a:extLst>
              <a:ext uri="{FF2B5EF4-FFF2-40B4-BE49-F238E27FC236}">
                <a16:creationId xmlns:a16="http://schemas.microsoft.com/office/drawing/2014/main" id="{C7F34E46-7EC0-E31F-F2B9-CC61C6A70066}"/>
              </a:ext>
            </a:extLst>
          </p:cNvPr>
          <p:cNvSpPr/>
          <p:nvPr/>
        </p:nvSpPr>
        <p:spPr>
          <a:xfrm>
            <a:off x="6932555" y="3468897"/>
            <a:ext cx="408763" cy="40876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Oval 1038">
            <a:extLst>
              <a:ext uri="{FF2B5EF4-FFF2-40B4-BE49-F238E27FC236}">
                <a16:creationId xmlns:a16="http://schemas.microsoft.com/office/drawing/2014/main" id="{B655A72B-0CB1-9C7D-142C-DE92AA8E73E1}"/>
              </a:ext>
            </a:extLst>
          </p:cNvPr>
          <p:cNvSpPr/>
          <p:nvPr/>
        </p:nvSpPr>
        <p:spPr>
          <a:xfrm>
            <a:off x="7028213" y="4271700"/>
            <a:ext cx="408763" cy="40876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undefined">
            <a:extLst>
              <a:ext uri="{FF2B5EF4-FFF2-40B4-BE49-F238E27FC236}">
                <a16:creationId xmlns:a16="http://schemas.microsoft.com/office/drawing/2014/main" id="{24CB47BD-FB74-EE18-287C-96E2A662F8DF}"/>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b="48475"/>
          <a:stretch/>
        </p:blipFill>
        <p:spPr bwMode="auto">
          <a:xfrm>
            <a:off x="6813932" y="3211641"/>
            <a:ext cx="5047620" cy="1702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614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DDFF9-1E56-072C-B19E-3F770C30AEBD}"/>
              </a:ext>
            </a:extLst>
          </p:cNvPr>
          <p:cNvSpPr>
            <a:spLocks noGrp="1"/>
          </p:cNvSpPr>
          <p:nvPr>
            <p:ph type="title"/>
          </p:nvPr>
        </p:nvSpPr>
        <p:spPr>
          <a:xfrm>
            <a:off x="838200" y="1"/>
            <a:ext cx="10515600" cy="1325563"/>
          </a:xfrm>
        </p:spPr>
        <p:txBody>
          <a:bodyPr/>
          <a:lstStyle/>
          <a:p>
            <a:pPr algn="ctr"/>
            <a:r>
              <a:rPr lang="en-US" dirty="0">
                <a:latin typeface="Georgia" panose="02040502050405020303" pitchFamily="18" charset="0"/>
              </a:rPr>
              <a:t>Question Two:</a:t>
            </a:r>
          </a:p>
        </p:txBody>
      </p:sp>
      <p:graphicFrame>
        <p:nvGraphicFramePr>
          <p:cNvPr id="5" name="Content Placeholder 4">
            <a:extLst>
              <a:ext uri="{FF2B5EF4-FFF2-40B4-BE49-F238E27FC236}">
                <a16:creationId xmlns:a16="http://schemas.microsoft.com/office/drawing/2014/main" id="{B099309D-BB64-9D67-64B8-015BBE49B2A0}"/>
              </a:ext>
            </a:extLst>
          </p:cNvPr>
          <p:cNvGraphicFramePr>
            <a:graphicFrameLocks noGrp="1"/>
          </p:cNvGraphicFramePr>
          <p:nvPr>
            <p:ph idx="1"/>
            <p:extLst>
              <p:ext uri="{D42A27DB-BD31-4B8C-83A1-F6EECF244321}">
                <p14:modId xmlns:p14="http://schemas.microsoft.com/office/powerpoint/2010/main" val="3101249461"/>
              </p:ext>
            </p:extLst>
          </p:nvPr>
        </p:nvGraphicFramePr>
        <p:xfrm>
          <a:off x="325820" y="176121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Checkmark with solid fill">
            <a:extLst>
              <a:ext uri="{FF2B5EF4-FFF2-40B4-BE49-F238E27FC236}">
                <a16:creationId xmlns:a16="http://schemas.microsoft.com/office/drawing/2014/main" id="{34486A29-96F3-6A81-393E-DBA639CA82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039" y="3137263"/>
            <a:ext cx="1728651" cy="1728651"/>
          </a:xfrm>
          <a:prstGeom prst="rect">
            <a:avLst/>
          </a:prstGeom>
        </p:spPr>
      </p:pic>
    </p:spTree>
    <p:extLst>
      <p:ext uri="{BB962C8B-B14F-4D97-AF65-F5344CB8AC3E}">
        <p14:creationId xmlns:p14="http://schemas.microsoft.com/office/powerpoint/2010/main" val="110766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extLst>
              <a:ext uri="{BEBA8EAE-BF5A-486C-A8C5-ECC9F3942E4B}">
                <a14:imgProps xmlns:a14="http://schemas.microsoft.com/office/drawing/2010/main">
                  <a14:imgLayer r:embed="rId3">
                    <a14:imgEffect>
                      <a14:brightnessContrast bright="20000"/>
                    </a14:imgEffect>
                  </a14:imgLayer>
                </a14:imgProps>
              </a:ext>
            </a:extLst>
          </a:blip>
          <a:srcRect/>
          <a:stretch>
            <a:fillRect r="-15000" b="5000"/>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C93DE50-0B99-D8C1-0E22-ED1EF920B2C0}"/>
              </a:ext>
            </a:extLst>
          </p:cNvPr>
          <p:cNvSpPr>
            <a:spLocks noGrp="1"/>
          </p:cNvSpPr>
          <p:nvPr>
            <p:ph type="title" idx="4294967295"/>
          </p:nvPr>
        </p:nvSpPr>
        <p:spPr>
          <a:xfrm>
            <a:off x="264319" y="186532"/>
            <a:ext cx="5379244" cy="1325563"/>
          </a:xfrm>
        </p:spPr>
        <p:txBody>
          <a:bodyPr>
            <a:noAutofit/>
          </a:bodyPr>
          <a:lstStyle/>
          <a:p>
            <a:r>
              <a:rPr lang="en-US" sz="2800" dirty="0">
                <a:latin typeface="Georgia" panose="02040502050405020303" pitchFamily="18" charset="0"/>
              </a:rPr>
              <a:t>Significance for Agriculture and Food Processing Industries </a:t>
            </a:r>
          </a:p>
        </p:txBody>
      </p:sp>
      <p:sp>
        <p:nvSpPr>
          <p:cNvPr id="11" name="Content Placeholder 10">
            <a:extLst>
              <a:ext uri="{FF2B5EF4-FFF2-40B4-BE49-F238E27FC236}">
                <a16:creationId xmlns:a16="http://schemas.microsoft.com/office/drawing/2014/main" id="{7620EE5F-A829-AD1C-82F7-B0731F72CCF8}"/>
              </a:ext>
            </a:extLst>
          </p:cNvPr>
          <p:cNvSpPr>
            <a:spLocks noGrp="1"/>
          </p:cNvSpPr>
          <p:nvPr>
            <p:ph idx="4294967295"/>
          </p:nvPr>
        </p:nvSpPr>
        <p:spPr>
          <a:xfrm>
            <a:off x="371474" y="1825625"/>
            <a:ext cx="10144125" cy="4351338"/>
          </a:xfrm>
        </p:spPr>
        <p:txBody>
          <a:bodyPr/>
          <a:lstStyle/>
          <a:p>
            <a:pPr marL="514350" indent="-174625"/>
            <a:r>
              <a:rPr lang="en-US" dirty="0">
                <a:latin typeface="Georgia" panose="02040502050405020303" pitchFamily="18" charset="0"/>
              </a:rPr>
              <a:t>Property Damage</a:t>
            </a:r>
          </a:p>
          <a:p>
            <a:pPr marL="514350" indent="-174625"/>
            <a:r>
              <a:rPr lang="en-US" dirty="0">
                <a:latin typeface="Georgia" panose="02040502050405020303" pitchFamily="18" charset="0"/>
              </a:rPr>
              <a:t>Stranded Assets</a:t>
            </a:r>
          </a:p>
          <a:p>
            <a:pPr marL="514350" indent="-174625"/>
            <a:r>
              <a:rPr lang="en-US" dirty="0">
                <a:latin typeface="Georgia" panose="02040502050405020303" pitchFamily="18" charset="0"/>
              </a:rPr>
              <a:t>Operating Expense</a:t>
            </a:r>
          </a:p>
          <a:p>
            <a:pPr marL="514350" indent="-174625"/>
            <a:r>
              <a:rPr lang="en-US" dirty="0">
                <a:latin typeface="Georgia" panose="02040502050405020303" pitchFamily="18" charset="0"/>
              </a:rPr>
              <a:t>Indemnity Risk</a:t>
            </a:r>
          </a:p>
          <a:p>
            <a:pPr marL="514350" indent="-174625"/>
            <a:r>
              <a:rPr lang="en-US" dirty="0">
                <a:latin typeface="Georgia" panose="02040502050405020303" pitchFamily="18" charset="0"/>
              </a:rPr>
              <a:t>Litigation Risk</a:t>
            </a:r>
          </a:p>
          <a:p>
            <a:pPr marL="514350" indent="-174625"/>
            <a:r>
              <a:rPr lang="en-US" dirty="0">
                <a:latin typeface="Georgia" panose="02040502050405020303" pitchFamily="18" charset="0"/>
              </a:rPr>
              <a:t>Regulatory Compliance</a:t>
            </a:r>
          </a:p>
          <a:p>
            <a:pPr marL="0" indent="0">
              <a:buNone/>
            </a:pPr>
            <a:endParaRPr lang="en-US" dirty="0">
              <a:latin typeface="Georgia" panose="02040502050405020303" pitchFamily="18" charset="0"/>
            </a:endParaRPr>
          </a:p>
        </p:txBody>
      </p:sp>
    </p:spTree>
    <p:extLst>
      <p:ext uri="{BB962C8B-B14F-4D97-AF65-F5344CB8AC3E}">
        <p14:creationId xmlns:p14="http://schemas.microsoft.com/office/powerpoint/2010/main" val="3396402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AD47"/>
      </a:hlink>
      <a:folHlink>
        <a:srgbClr val="70AD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D94F660-A3D9-4BC5-BDFC-538238730D2B}" vid="{E74045A4-C991-43EE-A5DD-07657FCF530D}"/>
    </a:ext>
  </a:extLst>
</a:theme>
</file>

<file path=ppt/theme/theme3.xml><?xml version="1.0" encoding="utf-8"?>
<a:theme xmlns:a="http://schemas.openxmlformats.org/drawingml/2006/main" name="3_Office Theme">
  <a:themeElements>
    <a:clrScheme name="ELS">
      <a:dk1>
        <a:srgbClr val="000000"/>
      </a:dk1>
      <a:lt1>
        <a:srgbClr val="FFFFFF"/>
      </a:lt1>
      <a:dk2>
        <a:srgbClr val="093541"/>
      </a:dk2>
      <a:lt2>
        <a:srgbClr val="E1F0E8"/>
      </a:lt2>
      <a:accent1>
        <a:srgbClr val="00934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1271</Words>
  <Application>Microsoft Office PowerPoint</Application>
  <PresentationFormat>Widescreen</PresentationFormat>
  <Paragraphs>147</Paragraphs>
  <Slides>21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Calibri Light</vt:lpstr>
      <vt:lpstr>Courier New</vt:lpstr>
      <vt:lpstr>Georgia</vt:lpstr>
      <vt:lpstr>Raleway</vt:lpstr>
      <vt:lpstr>Times New Roman</vt:lpstr>
      <vt:lpstr>Office Theme</vt:lpstr>
      <vt:lpstr>2_Office Theme</vt:lpstr>
      <vt:lpstr>3_Office Theme</vt:lpstr>
      <vt:lpstr>Not Your Grandfather’s Corn Maze –  Regulatory and Legal Responses to Challenges Faced by Agriculture Due to PFAS Contamination</vt:lpstr>
      <vt:lpstr>PowerPoint Presentation</vt:lpstr>
      <vt:lpstr>Question One:</vt:lpstr>
      <vt:lpstr>Characteristics</vt:lpstr>
      <vt:lpstr>PFAS Industrial Uses</vt:lpstr>
      <vt:lpstr>PFAS in Agricultural Products</vt:lpstr>
      <vt:lpstr>What is a PFAS Compound?</vt:lpstr>
      <vt:lpstr>Question Two:</vt:lpstr>
      <vt:lpstr>Significance for Agriculture and Food Processing Industries </vt:lpstr>
      <vt:lpstr>Question Three:</vt:lpstr>
      <vt:lpstr>Disclaimer</vt:lpstr>
      <vt:lpstr>PowerPoint Presentation</vt:lpstr>
      <vt:lpstr>Environmental Protection Agency (EPA)</vt:lpstr>
      <vt:lpstr>EPA Cont’d</vt:lpstr>
      <vt:lpstr>EPA Cont’d</vt:lpstr>
      <vt:lpstr>Food and Drug Administration (FDA)</vt:lpstr>
      <vt:lpstr>Food and Drug Administration (FDA)</vt:lpstr>
      <vt:lpstr>PowerPoint Presentation</vt:lpstr>
      <vt:lpstr>Patchwork State System</vt:lpstr>
      <vt:lpstr>Expected Litigation Trends Around PFAS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Your Grandfather’s Corn Maze – Regulatory and Legal Responses to Challenges Faced by Agriculture Due to PFAS Contamination</dc:title>
  <dc:creator>Kyla Kaplan</dc:creator>
  <cp:lastModifiedBy>Brigit K Rollins</cp:lastModifiedBy>
  <cp:revision>10</cp:revision>
  <dcterms:created xsi:type="dcterms:W3CDTF">2023-10-11T15:45:42Z</dcterms:created>
  <dcterms:modified xsi:type="dcterms:W3CDTF">2023-10-18T15:07:24Z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570d0e1-5e3d-4557-a9f8-84d8494b9cc8_Enabled">
    <vt:lpwstr>true</vt:lpwstr>
  </property>
  <property fmtid="{D5CDD505-2E9C-101B-9397-08002B2CF9AE}" pid="3" name="MSIP_Label_0570d0e1-5e3d-4557-a9f8-84d8494b9cc8_SetDate">
    <vt:lpwstr>2023-10-13T17:20:44Z</vt:lpwstr>
  </property>
  <property fmtid="{D5CDD505-2E9C-101B-9397-08002B2CF9AE}" pid="4" name="MSIP_Label_0570d0e1-5e3d-4557-a9f8-84d8494b9cc8_Method">
    <vt:lpwstr>Standard</vt:lpwstr>
  </property>
  <property fmtid="{D5CDD505-2E9C-101B-9397-08002B2CF9AE}" pid="5" name="MSIP_Label_0570d0e1-5e3d-4557-a9f8-84d8494b9cc8_Name">
    <vt:lpwstr>Public Data</vt:lpwstr>
  </property>
  <property fmtid="{D5CDD505-2E9C-101B-9397-08002B2CF9AE}" pid="6" name="MSIP_Label_0570d0e1-5e3d-4557-a9f8-84d8494b9cc8_SiteId">
    <vt:lpwstr>174d954f-585e-40c3-ae1c-01ada5f26723</vt:lpwstr>
  </property>
  <property fmtid="{D5CDD505-2E9C-101B-9397-08002B2CF9AE}" pid="7" name="MSIP_Label_0570d0e1-5e3d-4557-a9f8-84d8494b9cc8_ActionId">
    <vt:lpwstr>61c3e07a-571c-42f1-8671-92221a6a3315</vt:lpwstr>
  </property>
  <property fmtid="{D5CDD505-2E9C-101B-9397-08002B2CF9AE}" pid="8" name="MSIP_Label_0570d0e1-5e3d-4557-a9f8-84d8494b9cc8_ContentBits">
    <vt:lpwstr>0</vt:lpwstr>
  </property>
</Properties>
</file>