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2" r:id="rId2"/>
    <p:sldId id="296" r:id="rId3"/>
    <p:sldId id="327" r:id="rId4"/>
    <p:sldId id="330" r:id="rId5"/>
    <p:sldId id="329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6" r:id="rId15"/>
    <p:sldId id="345" r:id="rId16"/>
    <p:sldId id="347" r:id="rId17"/>
    <p:sldId id="348" r:id="rId18"/>
    <p:sldId id="309" r:id="rId19"/>
    <p:sldId id="304" r:id="rId20"/>
    <p:sldId id="294" r:id="rId21"/>
    <p:sldId id="331" r:id="rId22"/>
    <p:sldId id="287" r:id="rId23"/>
    <p:sldId id="288" r:id="rId24"/>
    <p:sldId id="310" r:id="rId25"/>
    <p:sldId id="349" r:id="rId26"/>
    <p:sldId id="313" r:id="rId27"/>
    <p:sldId id="350" r:id="rId28"/>
    <p:sldId id="351" r:id="rId29"/>
    <p:sldId id="352" r:id="rId30"/>
    <p:sldId id="322" r:id="rId31"/>
    <p:sldId id="314" r:id="rId32"/>
    <p:sldId id="353" r:id="rId33"/>
    <p:sldId id="325" r:id="rId34"/>
    <p:sldId id="297" r:id="rId3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h R. Brown" initials="MRB" lastIdx="1" clrIdx="0">
    <p:extLst>
      <p:ext uri="{19B8F6BF-5375-455C-9EA6-DF929625EA0E}">
        <p15:presenceInfo xmlns:p15="http://schemas.microsoft.com/office/powerpoint/2012/main" userId="S-1-5-21-2522627710-1334539118-528333379-5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380"/>
    <a:srgbClr val="79A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9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9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76D6CD8-0F90-4251-8ADB-D8A792C46453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E86676C-0C7F-4D6A-832B-E537B07BE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07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11F4A03-A0F9-4EB8-AA9B-A6E3CA5C71A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7F10024-8C05-4F36-9420-8361B4D5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nataglaw@uark.edu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EDB416-363F-4C3D-A6AC-EBF356E635C8}"/>
              </a:ext>
            </a:extLst>
          </p:cNvPr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rgbClr val="D1E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347119"/>
            <a:ext cx="6858000" cy="1844566"/>
          </a:xfrm>
        </p:spPr>
        <p:txBody>
          <a:bodyPr anchor="b"/>
          <a:lstStyle>
            <a:lvl1pPr algn="ctr">
              <a:defRPr sz="4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80069"/>
            <a:ext cx="6858000" cy="907718"/>
          </a:xfrm>
        </p:spPr>
        <p:txBody>
          <a:bodyPr/>
          <a:lstStyle>
            <a:lvl1pPr marL="0" indent="0" algn="ctr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06035" y="266914"/>
            <a:ext cx="6531930" cy="855345"/>
            <a:chOff x="1921473" y="-23470"/>
            <a:chExt cx="8709240" cy="8553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5A9C75-2826-4413-8587-1D9DC29D15BA}"/>
                </a:ext>
              </a:extLst>
            </p:cNvPr>
            <p:cNvSpPr txBox="1"/>
            <p:nvPr/>
          </p:nvSpPr>
          <p:spPr>
            <a:xfrm>
              <a:off x="1921473" y="-23470"/>
              <a:ext cx="8709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National Agricultural Law Center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D1B451-AE30-4F6F-907F-F6FAE5045AE4}"/>
                </a:ext>
              </a:extLst>
            </p:cNvPr>
            <p:cNvSpPr txBox="1"/>
            <p:nvPr/>
          </p:nvSpPr>
          <p:spPr>
            <a:xfrm>
              <a:off x="1921473" y="508710"/>
              <a:ext cx="87092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nation’s leading source of agricultural and food law research and information </a:t>
              </a: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-1" y="1392957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D1B451-AE30-4F6F-907F-F6FAE5045AE4}"/>
              </a:ext>
            </a:extLst>
          </p:cNvPr>
          <p:cNvSpPr txBox="1"/>
          <p:nvPr userDrawn="1"/>
        </p:nvSpPr>
        <p:spPr>
          <a:xfrm>
            <a:off x="1351190" y="6400284"/>
            <a:ext cx="64416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NationalAgLawCenter.org |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nataglaw@uark.edu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(479)575-7646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930C4F2-BCD2-4E59-9342-A261B43641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10211"/>
            <a:ext cx="862149" cy="912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" y="378188"/>
            <a:ext cx="1206847" cy="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EDB416-363F-4C3D-A6AC-EBF356E635C8}"/>
              </a:ext>
            </a:extLst>
          </p:cNvPr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rgbClr val="D1E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65" y="179219"/>
            <a:ext cx="7886700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65" y="1761219"/>
            <a:ext cx="78867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685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930C4F2-BCD2-4E59-9342-A261B4364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36" y="5666302"/>
            <a:ext cx="1060921" cy="11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4228" y="5469099"/>
            <a:ext cx="2696308" cy="758825"/>
          </a:xfrm>
        </p:spPr>
        <p:txBody>
          <a:bodyPr>
            <a:normAutofit/>
          </a:bodyPr>
          <a:lstStyle>
            <a:lvl1pPr marL="0" indent="0">
              <a:buNone/>
              <a:defRPr sz="3200" i="1" baseline="0"/>
            </a:lvl1pPr>
          </a:lstStyle>
          <a:p>
            <a:pPr lvl="0"/>
            <a:r>
              <a:rPr lang="en-US" dirty="0"/>
              <a:t>Subheading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30C4F2-BCD2-4E59-9342-A261B4364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36" y="5666302"/>
            <a:ext cx="1060921" cy="1123244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1367871" y="2009814"/>
            <a:ext cx="9185031" cy="6918570"/>
            <a:chOff x="0" y="-60570"/>
            <a:chExt cx="9185031" cy="691857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0" y="-1"/>
              <a:ext cx="9185031" cy="6858001"/>
            </a:xfrm>
            <a:prstGeom prst="line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28954" y="-60570"/>
              <a:ext cx="9056076" cy="6789616"/>
            </a:xfrm>
            <a:prstGeom prst="line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ight Triangle 13"/>
          <p:cNvSpPr/>
          <p:nvPr userDrawn="1"/>
        </p:nvSpPr>
        <p:spPr>
          <a:xfrm rot="10800000">
            <a:off x="-3790407" y="0"/>
            <a:ext cx="12979400" cy="9664699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2022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EDB416-363F-4C3D-A6AC-EBF356E635C8}"/>
              </a:ext>
            </a:extLst>
          </p:cNvPr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rgbClr val="D1E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93" y="17249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410" y="1820861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820861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685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930C4F2-BCD2-4E59-9342-A261B4364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36" y="5666302"/>
            <a:ext cx="1060921" cy="11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5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EDB416-363F-4C3D-A6AC-EBF356E635C8}"/>
              </a:ext>
            </a:extLst>
          </p:cNvPr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rgbClr val="D1E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17" y="13388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17" y="16754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117" y="255920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3719" y="16754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3719" y="2521331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685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930C4F2-BCD2-4E59-9342-A261B4364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36" y="5666302"/>
            <a:ext cx="1060921" cy="11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8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EDB416-363F-4C3D-A6AC-EBF356E635C8}"/>
              </a:ext>
            </a:extLst>
          </p:cNvPr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rgbClr val="D1E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1069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DB416-363F-4C3D-A6AC-EBF356E635C8}"/>
              </a:ext>
            </a:extLst>
          </p:cNvPr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rgbClr val="D1E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930C4F2-BCD2-4E59-9342-A261B4364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36" y="5685895"/>
            <a:ext cx="1060921" cy="11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9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EDB416-363F-4C3D-A6AC-EBF356E635C8}"/>
              </a:ext>
            </a:extLst>
          </p:cNvPr>
          <p:cNvSpPr/>
          <p:nvPr userDrawn="1"/>
        </p:nvSpPr>
        <p:spPr>
          <a:xfrm>
            <a:off x="0" y="0"/>
            <a:ext cx="3736733" cy="6858000"/>
          </a:xfrm>
          <a:prstGeom prst="rect">
            <a:avLst/>
          </a:prstGeom>
          <a:solidFill>
            <a:srgbClr val="D1E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5864" y="0"/>
            <a:ext cx="0" cy="685800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18441" y="0"/>
            <a:ext cx="0" cy="685800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34815" y="5334672"/>
            <a:ext cx="3305909" cy="1016000"/>
          </a:xfrm>
        </p:spPr>
        <p:txBody>
          <a:bodyPr>
            <a:noAutofit/>
          </a:bodyPr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 dirty="0"/>
              <a:t>Picture Caption/Heading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030663" y="65088"/>
            <a:ext cx="5054600" cy="66881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17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486" y="2113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486" y="18684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84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8th-congress/house-bill/21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ongress.gov/bill/118th-congress/house-bill/840" TargetMode="External"/><Relationship Id="rId4" Type="http://schemas.openxmlformats.org/officeDocument/2006/relationships/hyperlink" Target="https://www.congress.gov/bill/118th-congress/house-bill/34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8th-congress/house-bill/480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gress.gov/bill/118th-congress/senate-bill/113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8th-congress/house-bill/477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aysandmeans.house.gov/wp-content/uploads/2023/06/H.R.-3938-Bill-Text-1.pdf" TargetMode="External"/><Relationship Id="rId4" Type="http://schemas.openxmlformats.org/officeDocument/2006/relationships/hyperlink" Target="https://www.congress.gov/bill/118th-congress/house-bill/3996?s=3&amp;r=1&amp;q=%7B%22search%22%3A%5B%22van+duyne%22%5D%7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8th-congress/senate-bill/92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ongress.gov/bill/118th-congress/house-bill/1789" TargetMode="External"/><Relationship Id="rId5" Type="http://schemas.openxmlformats.org/officeDocument/2006/relationships/hyperlink" Target="https://www.congress.gov/bill/118th-congress/senate-bill/1136" TargetMode="External"/><Relationship Id="rId4" Type="http://schemas.openxmlformats.org/officeDocument/2006/relationships/hyperlink" Target="https://www.congress.gov/bill/118th-congress/senate-bill/106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8th-congress/senate-bill/2060?q=%7B%22search%22%3A%5B%22s2060%22%5D%7D&amp;s=5&amp;r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gress.gov/bill/118th-congress/senate-bill/2382/text?s=3&amp;r=3&amp;q=%7B%22search%22%3A%5B%22grassley%22%5D%7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8th-congress/senate-bill/92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ongress.gov/bill/118th-congress/senate-bill/1066" TargetMode="External"/><Relationship Id="rId5" Type="http://schemas.openxmlformats.org/officeDocument/2006/relationships/hyperlink" Target="https://www.congress.gov/bill/118th-congress/senate-bill/2060?q=%7B%22search%22%3A%5B%22s2060%22%5D%7D&amp;s=5&amp;r=1" TargetMode="External"/><Relationship Id="rId4" Type="http://schemas.openxmlformats.org/officeDocument/2006/relationships/hyperlink" Target="https://www.congress.gov/bill/118th-congress/house-bill/335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8th-congress/senate-bill/6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ongress.gov/bill/118th-congress/senate-bill/1066" TargetMode="External"/><Relationship Id="rId5" Type="http://schemas.openxmlformats.org/officeDocument/2006/relationships/hyperlink" Target="https://www.congress.gov/bill/118th-congress/house-bill/4577?q=%7B%22search%22%3A%5B%22mike+thompson%22%5D%7D&amp;s=2&amp;r=2" TargetMode="External"/><Relationship Id="rId4" Type="http://schemas.openxmlformats.org/officeDocument/2006/relationships/hyperlink" Target="https://www.congress.gov/bill/118th-congress/house-bill/51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8th-congress/senate-bill/2060?q=%7B%22search%22%3A%5B%22s2060%22%5D%7D&amp;s=5&amp;r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ongress.gov/bill/118th-congress/senate-bill/2312?q=%7B%22search%22%3A%5B%22grassley%22%5D%7D&amp;s=3&amp;r=8" TargetMode="External"/><Relationship Id="rId4" Type="http://schemas.openxmlformats.org/officeDocument/2006/relationships/hyperlink" Target="https://www.congress.gov/bill/118th-congress/senate-bill/222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8th-congress/house-bill/1?s=1&amp;r=1&amp;q=%7B%22search%22%3A%5B%22%5C%22lower+energy+costs+act%5C%22%22%5D%7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ongress.gov/bill/118th-congress/senate-bill/684" TargetMode="External"/><Relationship Id="rId4" Type="http://schemas.openxmlformats.org/officeDocument/2006/relationships/hyperlink" Target="https://www.congress.gov/bill/118th-congress/house-bill/80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amendment/118th-congress/senate-amendment/813" TargetMode="External"/><Relationship Id="rId7" Type="http://schemas.openxmlformats.org/officeDocument/2006/relationships/hyperlink" Target="https://www.congress.gov/bill/118th-congress/house-bill/335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ongress.gov/bill/118th-congress/senate-bill/926" TargetMode="External"/><Relationship Id="rId5" Type="http://schemas.openxmlformats.org/officeDocument/2006/relationships/hyperlink" Target="https://www.congress.gov/bill/118th-congress/house-bill/683?q=%7B%22search%22%3A%5B%22hr683%22%5D%7D&amp;s=1&amp;r=1" TargetMode="External"/><Relationship Id="rId4" Type="http://schemas.openxmlformats.org/officeDocument/2006/relationships/hyperlink" Target="https://www.congress.gov/bill/118th-congress/senate-bill/16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8th-congress/senate-bill/2583?s=1&amp;r=1&amp;q=%7B%22search%22%3A%5B%22farmland+for+farmers+act%22%5D%7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gress.gov/bill/118th-congress/house-bill/43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2737287"/>
            <a:ext cx="6942221" cy="1383425"/>
          </a:xfrm>
        </p:spPr>
        <p:txBody>
          <a:bodyPr>
            <a:normAutofit/>
          </a:bodyPr>
          <a:lstStyle/>
          <a:p>
            <a:r>
              <a:rPr lang="en-US" dirty="0"/>
              <a:t>Foreign Ownership of Land: 2023 Legislative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Micah Brown, Staff Attorney (Ag Finance &amp; Credit)</a:t>
            </a:r>
          </a:p>
          <a:p>
            <a:r>
              <a:rPr lang="en-US" i="1" dirty="0"/>
              <a:t>National Agricultural Law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B76DF-9D78-44A5-8D52-4104CC6F7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85" y="219253"/>
            <a:ext cx="1057790" cy="10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Restricting Investments in Real Property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9360" y="1443790"/>
            <a:ext cx="9047651" cy="4314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Protecting our Land Act (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H.R. 212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“President shall direct…</a:t>
            </a:r>
            <a:r>
              <a:rPr lang="en-US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departments and agencies</a:t>
            </a:r>
            <a:r>
              <a:rPr lang="en-US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promulgate rules and regulations to prohibit the purchase of public or private real estate…by a foreign adversary, a state sponsor of terrorism….”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“Foreign adversary” includes foreign governments and “nongovernment persons” engaged in conduct adverse to U.S. national security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Securing America’s Land from Foreign Interference Act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H.R. 344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must prohibit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and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entities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owned/controlled by the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CCP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acquiring any public/private real property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 American Farms for Adversaries Act (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H.R. 840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has 5 years to prohibit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“any foreign person”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 or private real property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Directs GAO to report to Congress on foreign purchases of U.S. land</a:t>
            </a:r>
          </a:p>
        </p:txBody>
      </p:sp>
    </p:spTree>
    <p:extLst>
      <p:ext uri="{BB962C8B-B14F-4D97-AF65-F5344CB8AC3E}">
        <p14:creationId xmlns:p14="http://schemas.microsoft.com/office/powerpoint/2010/main" val="3510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Restricting Investments in Real Property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9360" y="1443790"/>
            <a:ext cx="9047651" cy="402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 of American Land Act of 2023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H.R. 4806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Prohibit a “foreign national” from owning or purchasing land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“Foreign nation” includes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gov’t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gov’t-owned entity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gov’t officials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foreign nation to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land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U.S. gov’t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U.S. gov’t pays market-rate compensation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One More Inch or Acre Act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S. 1136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must prohibit individuals, entities, and the gov’t of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purchasing public/private real property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Directs president to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 the sale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real estate owned by China or Chinese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 if the ownership poses a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to national security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not apply to: (1) U.S. citizens; (2) lawful permanent residents; (3) refugees; and (4) person granted asylum</a:t>
            </a:r>
          </a:p>
        </p:txBody>
      </p:sp>
    </p:spTree>
    <p:extLst>
      <p:ext uri="{BB962C8B-B14F-4D97-AF65-F5344CB8AC3E}">
        <p14:creationId xmlns:p14="http://schemas.microsoft.com/office/powerpoint/2010/main" val="413232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Restricting Through Other Methods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9360" y="1443790"/>
            <a:ext cx="9047651" cy="240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Stop China’s Continuous Purchase of Land Act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H.R. 4772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States are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ineligible to receive funds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from certain federal programs if the state does not have a FOL restricting certain countries (includes Big 4)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Protecting American Farmland Act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H.R. 3996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Introduced under the Build It in America Act (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H.R. 3938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which is part of the tax package under the “American Families and Jobs Act”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Imposes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tax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amount paid for farmland by Big 4 + Cuba/Venezuela</a:t>
            </a:r>
          </a:p>
        </p:txBody>
      </p:sp>
    </p:spTree>
    <p:extLst>
      <p:ext uri="{BB962C8B-B14F-4D97-AF65-F5344CB8AC3E}">
        <p14:creationId xmlns:p14="http://schemas.microsoft.com/office/powerpoint/2010/main" val="338290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Amending AFIDA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9360" y="1443790"/>
            <a:ext cx="9047651" cy="4608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Protecting America’s Agricultural Land from Foreign Harm Act of 2023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S. 926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USDA to publish all data it receives through FSA-153s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Disclose foreign persons who hold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1%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interest in ag land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Update database w/in 30 days of receiving FSA-153</a:t>
            </a:r>
          </a:p>
          <a:p>
            <a:pPr marL="342900" marR="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Security and Oversight for International Landholdings Act of 2023) (“SOIL Act”)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H.R. 1066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Aft>
                <a:spcPts val="60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 reporting requirement for leases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 years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Directs USDA to identify countries that own/lease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water rights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the U.S.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One More Inch or Acre Act 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S. 1136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base penalty to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FMV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H.R. 1789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base penalty to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FMV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8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Amending AFIDA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9360" y="1443790"/>
            <a:ext cx="9047651" cy="303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Foreign Agricultural Restrictions to Maintain Local Agriculture and National Defense Act of 2023) (“FARMLAND Act”) 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S. 2060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Directs USDA to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conduct investigations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into efforts to steal ag technology and knowledge to disrupt the U.S. ag base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Directs USDA to conduct an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audit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FSA-153s for compliance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Farmland Security Act of 2023 (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S. 2382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AFIDA violations by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 corporations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penalized at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FMV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Directs USDA to annually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at least 10%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FSA-153s received that year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6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Restricting Farm Program Participation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9360" y="1443790"/>
            <a:ext cx="9047651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Protecting America’s Agricultural Land from Foreign Harm Act of 2023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S. 926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H.R. 3357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land owned/leased by an individual, entity, or gov’t of the Big 4 are ineligible for USDA-administered programs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Exempts: (1) food inspection/safety regulatory requirements; (2) health/labor safety requirements; and (3) participation in AFIDA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FARMLAND Act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S. 2060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Prohibits ag land owned/operated by “foreign person” from participating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 must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certify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are not a foreign person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Penalty for violation can be up to 125% of benefits received from program participation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SOIL Act 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/>
              </a:rPr>
              <a:t>S. 1066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federal assistance for certain foreign ag landholdings</a:t>
            </a:r>
          </a:p>
        </p:txBody>
      </p:sp>
    </p:spTree>
    <p:extLst>
      <p:ext uri="{BB962C8B-B14F-4D97-AF65-F5344CB8AC3E}">
        <p14:creationId xmlns:p14="http://schemas.microsoft.com/office/powerpoint/2010/main" val="411344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Agriculture to CFIUS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9359" y="1443790"/>
            <a:ext cx="8962715" cy="423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Adversary Risk Management Act (“FARM Act”) (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S. 68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H.R. 513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Adds ag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and supply chains within the meaning of “critical infrastructure” and “critical technologies”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Authorizes CFIUS to review transactions that would result in foreign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any U.S. ag business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Protecting U.S. Farmland and Sensitive Sites From Foreign Adversaries Act (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H.R. 4577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Adds USDA as a member of CFIUS to review transactions related to the ag industry (purchase of ag land and ag biotechnology)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SOIL Act 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/>
              </a:rPr>
              <a:t>S. 1066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Directs CFIUS to review ag land purchases by person of either (i) a nonmarket economy country, or (ii) countries identified as posing a risk to national security under the most recent “Annual Threat Assessment”</a:t>
            </a:r>
          </a:p>
        </p:txBody>
      </p:sp>
    </p:spTree>
    <p:extLst>
      <p:ext uri="{BB962C8B-B14F-4D97-AF65-F5344CB8AC3E}">
        <p14:creationId xmlns:p14="http://schemas.microsoft.com/office/powerpoint/2010/main" val="3067019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Agriculture to CFIUS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9361" y="1443790"/>
            <a:ext cx="8629340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FARMLAND Act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S. 2060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Requires CFIUS to review foreign entities’ land purchases/leases exceeding  $5 million or 320 acres of land over the past 3 years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Defense Authorization Act for Fiscal Year 2024 (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S. 2226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CFIUS determines a transaction would result in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control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 an investor of the Big 4 in ag land or ag business,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president must prohibit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transaction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President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may waive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this requirement to prohibit a transaction if it is vital to U.S. national security to waive the prohibition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Security is National Security Act of 2023 (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S. 2312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Authorizes CFIUS to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transactions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have a potential impact on U.S. food security and ag systems</a:t>
            </a:r>
          </a:p>
        </p:txBody>
      </p:sp>
    </p:spTree>
    <p:extLst>
      <p:ext uri="{BB962C8B-B14F-4D97-AF65-F5344CB8AC3E}">
        <p14:creationId xmlns:p14="http://schemas.microsoft.com/office/powerpoint/2010/main" val="163571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20631"/>
            <a:ext cx="84221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Law Allows vs. Restricts Foreign Ownership</a:t>
            </a:r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39D64E6A-18EB-36FB-84B3-36322FBD2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374440"/>
            <a:ext cx="8829675" cy="50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0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Foreign Ownership Proposals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DCAA13-94DB-4119-9E8A-D568BB31A91E}"/>
              </a:ext>
            </a:extLst>
          </p:cNvPr>
          <p:cNvSpPr txBox="1"/>
          <p:nvPr/>
        </p:nvSpPr>
        <p:spPr>
          <a:xfrm>
            <a:off x="1631095" y="2021595"/>
            <a:ext cx="17281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2021–2022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73486-F59B-4A96-B02D-9E91D63B872C}"/>
              </a:ext>
            </a:extLst>
          </p:cNvPr>
          <p:cNvSpPr txBox="1"/>
          <p:nvPr/>
        </p:nvSpPr>
        <p:spPr>
          <a:xfrm>
            <a:off x="6533175" y="2021595"/>
            <a:ext cx="885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pic>
        <p:nvPicPr>
          <p:cNvPr id="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CE313B02-D22A-459E-2742-9161F8F89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18" y="2598109"/>
            <a:ext cx="4667182" cy="2897881"/>
          </a:xfrm>
          <a:prstGeom prst="rect">
            <a:avLst/>
          </a:prstGeom>
        </p:spPr>
      </p:pic>
      <p:pic>
        <p:nvPicPr>
          <p:cNvPr id="10" name="Picture 9" descr="A map of the united states&#10;&#10;Description automatically generated">
            <a:extLst>
              <a:ext uri="{FF2B5EF4-FFF2-40B4-BE49-F238E27FC236}">
                <a16:creationId xmlns:a16="http://schemas.microsoft.com/office/drawing/2014/main" id="{035B62DA-2930-0240-25A0-A4457FF71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8649"/>
            <a:ext cx="4613199" cy="28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Center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965402-3FBF-4B5E-A97D-E887D9A56D79}"/>
              </a:ext>
            </a:extLst>
          </p:cNvPr>
          <p:cNvSpPr/>
          <p:nvPr/>
        </p:nvSpPr>
        <p:spPr>
          <a:xfrm>
            <a:off x="312820" y="1874481"/>
            <a:ext cx="8422105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Agricultural Law Center is the nation’s leading source for agricultural and food law research and information.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provide objective, non-partisan research and information regarding laws and regulations affecting agriculture.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Feed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brief, bi-monthly rundown of ag law and policy developments from around the country, including foreign ownership proposals.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 to 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Feed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using QR 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B21D0-470D-4FDC-B2B0-B0950C819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83" y="3856602"/>
            <a:ext cx="2445232" cy="24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70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Foreign Ownership Laws: Enacted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CB58B7FA-0C5C-721A-734F-CB9764BAF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5" y="1443790"/>
            <a:ext cx="7811676" cy="49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9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vs. 2023 Foreign Ownership Laws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DCAA13-94DB-4119-9E8A-D568BB31A91E}"/>
              </a:ext>
            </a:extLst>
          </p:cNvPr>
          <p:cNvSpPr txBox="1"/>
          <p:nvPr/>
        </p:nvSpPr>
        <p:spPr>
          <a:xfrm>
            <a:off x="2088295" y="2021595"/>
            <a:ext cx="885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73486-F59B-4A96-B02D-9E91D63B872C}"/>
              </a:ext>
            </a:extLst>
          </p:cNvPr>
          <p:cNvSpPr txBox="1"/>
          <p:nvPr/>
        </p:nvSpPr>
        <p:spPr>
          <a:xfrm>
            <a:off x="6612953" y="2023890"/>
            <a:ext cx="885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40B8AEA8-3770-3A8D-89AA-5FBB9EB9B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8649"/>
            <a:ext cx="4652009" cy="2877317"/>
          </a:xfrm>
          <a:prstGeom prst="rect">
            <a:avLst/>
          </a:prstGeom>
        </p:spPr>
      </p:pic>
      <p:pic>
        <p:nvPicPr>
          <p:cNvPr id="14" name="Picture 13" descr="A map of the united states&#10;&#10;Description automatically generated">
            <a:extLst>
              <a:ext uri="{FF2B5EF4-FFF2-40B4-BE49-F238E27FC236}">
                <a16:creationId xmlns:a16="http://schemas.microsoft.com/office/drawing/2014/main" id="{2D6DCEB1-B957-4517-08AD-187AFAC44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73" y="2498649"/>
            <a:ext cx="4652008" cy="28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2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Alabama: HB 379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34975" y="1496017"/>
            <a:ext cx="8599951" cy="2655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“foreign principals”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“foreign country of concern” from acquiring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land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(includes forest property)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Gov’t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party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China, Iran, North Korea, or Russia (the “Big 4”)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“Purchase or other acquisition of title….”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Leases?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 title insurer, title agent, real estate licensee, or other settlement provider…shall be liable for any violations….”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Enforcement/penalty provisions?</a:t>
            </a:r>
          </a:p>
        </p:txBody>
      </p:sp>
    </p:spTree>
    <p:extLst>
      <p:ext uri="{BB962C8B-B14F-4D97-AF65-F5344CB8AC3E}">
        <p14:creationId xmlns:p14="http://schemas.microsoft.com/office/powerpoint/2010/main" val="171540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Arkansas: SB 383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2AB7CB-0044-493A-B554-29E0C28B6ED8}"/>
              </a:ext>
            </a:extLst>
          </p:cNvPr>
          <p:cNvSpPr/>
          <p:nvPr/>
        </p:nvSpPr>
        <p:spPr>
          <a:xfrm>
            <a:off x="76989" y="1536092"/>
            <a:ext cx="8990024" cy="436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“prohibited foreign party”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(“PFP”) from acquiring “any interest” in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land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forestland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(excludes minerals)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Individual, entity, and gov’t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subject to International Traffic in Arms Regulations (“ITAR”)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“Entities of particular concern” (as designated by U.S. SOS)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Domestic/non-ITAR foreign entities if PFP has “significant interest or substantial control”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Exempts “resident alien” (PFP that resides in AR)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express “grandfather clause”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research/experimentation exception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Enforced by AG and “Office of Agricultural Intelligence”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Judicial foreclosure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Felony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punishable by up to 2 years imprisonment and/or $15K fine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“PFP-controlled business”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acquiring public/private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estate 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PFPCB is PFP with a “controlling interest” (50% or more) in entity</a:t>
            </a:r>
          </a:p>
        </p:txBody>
      </p:sp>
    </p:spTree>
    <p:extLst>
      <p:ext uri="{BB962C8B-B14F-4D97-AF65-F5344CB8AC3E}">
        <p14:creationId xmlns:p14="http://schemas.microsoft.com/office/powerpoint/2010/main" val="917030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Florida: SB 264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2AB7CB-0044-493A-B554-29E0C28B6ED8}"/>
              </a:ext>
            </a:extLst>
          </p:cNvPr>
          <p:cNvSpPr/>
          <p:nvPr/>
        </p:nvSpPr>
        <p:spPr>
          <a:xfrm>
            <a:off x="76989" y="1586069"/>
            <a:ext cx="906701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“foreign principal”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“directly or indirectly owning, holding, or acquiring…any interest” in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land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forestland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Individual,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entity, and gov’t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“foreign country of concern” (</a:t>
            </a:r>
            <a:r>
              <a:rPr lang="en-US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Big 4)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land violation enforced by FL Dep’t of Agriculture and Consumer Services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Forfeiture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Second-degree misdemeanor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(up to 60 days in prison and/or $500 fine)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Chinese gov’t, Chinese entities, and individuals “domiciled in China” (not a citizen or lawful permanent resident of the U.S.) from acquiring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property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Forfeiture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Third-degree felony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(up to 5 years in prison and/or $5K fine)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Criminal penalties for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knowingly selling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land to prohibited purchaser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 v. Simpson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No. 4:23-cv-208 (N.D. Fla. 2023)</a:t>
            </a:r>
          </a:p>
        </p:txBody>
      </p:sp>
    </p:spTree>
    <p:extLst>
      <p:ext uri="{BB962C8B-B14F-4D97-AF65-F5344CB8AC3E}">
        <p14:creationId xmlns:p14="http://schemas.microsoft.com/office/powerpoint/2010/main" val="2774583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Idaho: HB 173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2AB7CB-0044-493A-B554-29E0C28B6ED8}"/>
              </a:ext>
            </a:extLst>
          </p:cNvPr>
          <p:cNvSpPr/>
          <p:nvPr/>
        </p:nvSpPr>
        <p:spPr>
          <a:xfrm>
            <a:off x="76989" y="1586069"/>
            <a:ext cx="9067013" cy="3084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a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gov’t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state-controlled enterprise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acquiring/holding a “controlling interest” in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land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water rights, mining claims, or mineral rights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“Controlling interest” means: (1) &gt; 50% ownership interest; or (2) &lt; 50% but the gov’t directs the business affairs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 grandfather clause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Exempts foreign pension funds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“Foreign government” is any gov’t that is not the U.S. federal gov’t or state gov’t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Federally recognized Indian tribes?</a:t>
            </a:r>
          </a:p>
        </p:txBody>
      </p:sp>
    </p:spTree>
    <p:extLst>
      <p:ext uri="{BB962C8B-B14F-4D97-AF65-F5344CB8AC3E}">
        <p14:creationId xmlns:p14="http://schemas.microsoft.com/office/powerpoint/2010/main" val="1651157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Louisiana: HB 537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2AB7CB-0044-493A-B554-29E0C28B6ED8}"/>
              </a:ext>
            </a:extLst>
          </p:cNvPr>
          <p:cNvSpPr/>
          <p:nvPr/>
        </p:nvSpPr>
        <p:spPr>
          <a:xfrm>
            <a:off x="76987" y="1509869"/>
            <a:ext cx="9067013" cy="387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“foreign adversary”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purchasing/leasing acquiring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property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Sellers can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rescind a contract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prior to the transfer of the property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Sellers/lessors are liable if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aiding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foreign adversary to acquire land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 attorney, title insurer, title insurance producer, title insurance agency producer, lender, mortgage loan servicer, notary public, real estate agent, real estate broker, seller, or lessor shall have a duty to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any investigation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…nor shall any person be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liable for failing to identify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 foreign adversary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AG authorized to enforce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 must order property be sold if violation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 in property are not void or voidable because property was held in violation</a:t>
            </a:r>
          </a:p>
          <a:p>
            <a:pPr marL="628650"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mortgage, liens, security interests on the property</a:t>
            </a:r>
          </a:p>
        </p:txBody>
      </p:sp>
    </p:spTree>
    <p:extLst>
      <p:ext uri="{BB962C8B-B14F-4D97-AF65-F5344CB8AC3E}">
        <p14:creationId xmlns:p14="http://schemas.microsoft.com/office/powerpoint/2010/main" val="4111796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Montana: SB 203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2AB7CB-0044-493A-B554-29E0C28B6ED8}"/>
              </a:ext>
            </a:extLst>
          </p:cNvPr>
          <p:cNvSpPr/>
          <p:nvPr/>
        </p:nvSpPr>
        <p:spPr>
          <a:xfrm>
            <a:off x="76987" y="1509869"/>
            <a:ext cx="9067013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“foreign adversary”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buying/leasing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land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entering into a contract which gives them control of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land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divest w/in 1 year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no divestment, state AG or county enforces  land sold at public auction</a:t>
            </a:r>
          </a:p>
        </p:txBody>
      </p:sp>
    </p:spTree>
    <p:extLst>
      <p:ext uri="{BB962C8B-B14F-4D97-AF65-F5344CB8AC3E}">
        <p14:creationId xmlns:p14="http://schemas.microsoft.com/office/powerpoint/2010/main" val="3873444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Dakota: HB 1135; SB 2371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2AB7CB-0044-493A-B554-29E0C28B6ED8}"/>
              </a:ext>
            </a:extLst>
          </p:cNvPr>
          <p:cNvSpPr/>
          <p:nvPr/>
        </p:nvSpPr>
        <p:spPr>
          <a:xfrm>
            <a:off x="0" y="1519990"/>
            <a:ext cx="9153634" cy="4106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 1135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Restrict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gov’t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gov’t-owned entities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holding any interest in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land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Exempts ag land used for research, development, and experimentation of ag inputs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160 acres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 2371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Restricts gov’t and entities of a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“foreign adversary”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acquiring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property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divest w/in 3 years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they fail to divest, state’s attorney in the county where the property is located is authorized to bring a lawsuit for divestment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violation, the court must order divestment  must fully divest w/in 6 months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foreign owner fails to divest, the property is sold at a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public sale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the foreign owner is subject to a civil penalty up to $25K</a:t>
            </a:r>
          </a:p>
        </p:txBody>
      </p:sp>
    </p:spTree>
    <p:extLst>
      <p:ext uri="{BB962C8B-B14F-4D97-AF65-F5344CB8AC3E}">
        <p14:creationId xmlns:p14="http://schemas.microsoft.com/office/powerpoint/2010/main" val="4025324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Ohio: HB 33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76988" y="1534645"/>
            <a:ext cx="9067011" cy="258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certain foreign investors from acquiring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land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Ohio SOS compiles registry</a:t>
            </a:r>
            <a:r>
              <a:rPr kumimoji="0" lang="en-US" sz="1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prohibited purchasers based on different federal lists (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“foreign adversary” list; terrorist exclusion list; international terrorism list)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Grandfather clause (cannot acquire additional land)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Exempts inheritance/security interest (must divest w/in 2 years)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acquire up to 150 acres for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non-ag purpose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 reports violations to state AG, who brings escheat action</a:t>
            </a:r>
          </a:p>
        </p:txBody>
      </p:sp>
    </p:spTree>
    <p:extLst>
      <p:ext uri="{BB962C8B-B14F-4D97-AF65-F5344CB8AC3E}">
        <p14:creationId xmlns:p14="http://schemas.microsoft.com/office/powerpoint/2010/main" val="255904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Ownership in U.S. Farmland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34975" y="1496017"/>
            <a:ext cx="8599951" cy="291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Foreign Investment Disclosure Act (“AFIDA”) of 1978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 official data is through December 31, 2021</a:t>
            </a:r>
            <a:endParaRPr lang="en-US" sz="19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ownership in private ag land: </a:t>
            </a:r>
            <a:r>
              <a:rPr lang="en-US" sz="19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40,031,308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(3.1% of all private ag land)</a:t>
            </a:r>
          </a:p>
          <a:p>
            <a:pPr marL="1257300" lvl="2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+2.4 million acres from Dec. 31, 2020</a:t>
            </a:r>
          </a:p>
          <a:p>
            <a:pPr marL="1257300" lvl="2" indent="-342900" defTabSz="685800">
              <a:lnSpc>
                <a:spcPct val="90000"/>
              </a:lnSpc>
              <a:spcBef>
                <a:spcPts val="750"/>
              </a:spcBef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14.3+ million-acre increase (+35.7%) from 2011 to 2021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 forestland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 cropland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 pasture/other ag purposes</a:t>
            </a:r>
          </a:p>
        </p:txBody>
      </p:sp>
    </p:spTree>
    <p:extLst>
      <p:ext uri="{BB962C8B-B14F-4D97-AF65-F5344CB8AC3E}">
        <p14:creationId xmlns:p14="http://schemas.microsoft.com/office/powerpoint/2010/main" val="3991899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Oklahoma: SB 212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76988" y="1534645"/>
            <a:ext cx="9067011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Amends FOL to restrict “alien or any person who is not a citizen” from acquiring title to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“either directly or indirectly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a business entity or trust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….”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 does not apply to entities “engaged in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regulated interstate commerce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accordance with federal law”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only restricts federal illegal activities, such as the production of marijuana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Deeds recorded must include affidavit that attests buyer is in compliance with the law</a:t>
            </a:r>
          </a:p>
        </p:txBody>
      </p:sp>
    </p:spTree>
    <p:extLst>
      <p:ext uri="{BB962C8B-B14F-4D97-AF65-F5344CB8AC3E}">
        <p14:creationId xmlns:p14="http://schemas.microsoft.com/office/powerpoint/2010/main" val="835078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Tennessee: HB 40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2AB7CB-0044-493A-B554-29E0C28B6ED8}"/>
              </a:ext>
            </a:extLst>
          </p:cNvPr>
          <p:cNvSpPr/>
          <p:nvPr/>
        </p:nvSpPr>
        <p:spPr>
          <a:xfrm>
            <a:off x="76987" y="1509869"/>
            <a:ext cx="9067013" cy="379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nonresident individuals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business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gov’t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“sanctioned” countries from acquiring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property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Sanctions program list (U.S. Treasury Dept.)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Exempts inheritance/security interest (must divest w/in 2 years)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sanctioned investors must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landholdings with SOS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Including landholdings before July 1, 2023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$2K penalty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 reports potential violations to state AG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required to initiate an action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violation, land escheats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 sale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liability on real estate broker, attorney, title insurance company/agent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only those licensed in Tennessee!</a:t>
            </a:r>
            <a:endParaRPr lang="en-US" sz="19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91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Utah: HB 186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2AB7CB-0044-493A-B554-29E0C28B6ED8}"/>
              </a:ext>
            </a:extLst>
          </p:cNvPr>
          <p:cNvSpPr/>
          <p:nvPr/>
        </p:nvSpPr>
        <p:spPr>
          <a:xfrm>
            <a:off x="76987" y="1509869"/>
            <a:ext cx="9067013" cy="390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Prohibits “restricted foreign entity” from acquiring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property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“agricultural land”; “waters of the state”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“Restricted foreign entity” includes an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(and the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gov’t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country where the entity is organized/has PPOB) classified as a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“military company”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U.S. Dept. of Defense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Exempts land acquired before May 3, 2023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Exempts land acquired by inheritance, gift, donation, or grant after May 3, 2023 (must divest w/in 5 years)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failure to divest, the land escheats to the state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 deed or other written instrument…purporting to convey an interest in land to a restricted foreign entity in violation” of the restriction is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invalid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64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Virginia: SB 1438/HB 2325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(Enacted)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2AB7CB-0044-493A-B554-29E0C28B6ED8}"/>
              </a:ext>
            </a:extLst>
          </p:cNvPr>
          <p:cNvSpPr/>
          <p:nvPr/>
        </p:nvSpPr>
        <p:spPr>
          <a:xfrm>
            <a:off x="76987" y="1509869"/>
            <a:ext cx="9067013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“foreign adversary”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obtaining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land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acquisition in violation is void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vests in state on date of FA acquisition (w/o payment)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transferred to non-FA, title vests in non-FA owner on date of FA acquisition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 is barred from making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 for restitution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purchase price or any loss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City, county,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attorney, AG, or any non-FA person that was a party to a void transaction or subsequent holder of ag land by file an action: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romanLcPeriod"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Eject FA from possession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romanLcPeriod"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 title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romanLcPeriod"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other appropriate action to ratify the nullification of the transaction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Requires VA Dep’t of Agriculture and Consumer Services to publish annual report concerning foreign ownership of agricultural land and energy production</a:t>
            </a:r>
          </a:p>
        </p:txBody>
      </p:sp>
    </p:spTree>
    <p:extLst>
      <p:ext uri="{BB962C8B-B14F-4D97-AF65-F5344CB8AC3E}">
        <p14:creationId xmlns:p14="http://schemas.microsoft.com/office/powerpoint/2010/main" val="3619364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NALC Foreign Ownership 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9BB8AC-B181-4422-BB8B-D1193B89F58F}"/>
              </a:ext>
            </a:extLst>
          </p:cNvPr>
          <p:cNvSpPr/>
          <p:nvPr/>
        </p:nvSpPr>
        <p:spPr>
          <a:xfrm>
            <a:off x="158709" y="1592257"/>
            <a:ext cx="4334633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Subscribe to 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Feed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using QR Code</a:t>
            </a:r>
          </a:p>
        </p:txBody>
      </p:sp>
      <p:pic>
        <p:nvPicPr>
          <p:cNvPr id="9" name="Picture 8" descr="A logo of a law center&#10;&#10;Description automatically generated">
            <a:extLst>
              <a:ext uri="{FF2B5EF4-FFF2-40B4-BE49-F238E27FC236}">
                <a16:creationId xmlns:a16="http://schemas.microsoft.com/office/drawing/2014/main" id="{C25FB825-1E8E-666B-D95C-7177CF262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01" y="2719110"/>
            <a:ext cx="1100698" cy="1098934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5EFEEF1D-BF5B-CDBC-843F-EE4FBA397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91" y="4061252"/>
            <a:ext cx="1621719" cy="8557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C65F69-7210-8BAC-E7EB-07C5647C2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961" y="3122338"/>
            <a:ext cx="5939028" cy="139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F6A9F7-81CB-A8FA-339F-A71FB04F7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8" y="2123905"/>
            <a:ext cx="3141838" cy="31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Ownership in U.S. Farmland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34975" y="1496017"/>
            <a:ext cx="8599951" cy="482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countries of foreign investments?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Canada (31%)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Netherlands (12%)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 (7%)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Kingdom &amp; Germany (6%)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reports 0.9% ownership interest in ag and non-ag land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most foreign held ag land acres?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(5.2 million)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Maine (3.6 million)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Colorado (1.9 million)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Alabama (1.8 million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Oklahoma (1.6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million)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Washington (1.58 million)</a:t>
            </a:r>
          </a:p>
        </p:txBody>
      </p:sp>
    </p:spTree>
    <p:extLst>
      <p:ext uri="{BB962C8B-B14F-4D97-AF65-F5344CB8AC3E}">
        <p14:creationId xmlns:p14="http://schemas.microsoft.com/office/powerpoint/2010/main" val="311477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20631"/>
            <a:ext cx="84221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Ownership of U.S. Farmland</a:t>
            </a:r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8D1F4106-88EE-D02A-43C9-984A9A331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352549"/>
            <a:ext cx="8716220" cy="52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7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Proposals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34975" y="1496017"/>
            <a:ext cx="8599951" cy="3918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  <a:r>
              <a:rPr lang="en-US" sz="21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Congress has considered several measures that seek to control, prohibit, restrict, or increase oversight on foreign investments in U.S. agriculture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Categories: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 Chinese investments in U.S. agricultural land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 multiple foreign countries from investing in U.S. agricultural land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 investments in all U.S. real property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 through other methods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Amend AFIDA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 foreign participation in farm programs</a:t>
            </a:r>
          </a:p>
          <a:p>
            <a:pPr marL="914400"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USDA as a member of CFIUS</a:t>
            </a:r>
          </a:p>
        </p:txBody>
      </p:sp>
    </p:spTree>
    <p:extLst>
      <p:ext uri="{BB962C8B-B14F-4D97-AF65-F5344CB8AC3E}">
        <p14:creationId xmlns:p14="http://schemas.microsoft.com/office/powerpoint/2010/main" val="288797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412936"/>
            <a:ext cx="842210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Restricting Chinese Investments in Ag Land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9360" y="1443790"/>
            <a:ext cx="9047651" cy="474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Energy Costs Act (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H.R. 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 adopted amendment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prohibit CCP, its agents, and gov’t-owned entities from acquiring “any interest” in ag land (and land to produce renewable energy)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Prohibition of Agricultural Land for the People’s Republic of China Act (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H.R. 809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“President shall take actions…to prohibit the 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purchase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public or private agricultural (including ranching) real estate…by nonresident aliens, foreign businesses, an agent, trustee, or fiduciary associated with the Government of the People’s Republic of China.”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Land Is Our Land Act (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S. 684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individuals, entities, and gov’t of China from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acquiring/leasing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 land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ag land owned before effective date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divest within 2 years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Fine of $100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acre per day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Forfeiture (public sale); imprisonment up to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years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Enforced by AG</a:t>
            </a:r>
          </a:p>
        </p:txBody>
      </p:sp>
    </p:spTree>
    <p:extLst>
      <p:ext uri="{BB962C8B-B14F-4D97-AF65-F5344CB8AC3E}">
        <p14:creationId xmlns:p14="http://schemas.microsoft.com/office/powerpoint/2010/main" val="201831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159020"/>
            <a:ext cx="842210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Restricting Multiple Countries Investments in Ag Land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9360" y="1443790"/>
            <a:ext cx="9047651" cy="470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Defense Authorization Act for Fiscal Year 2024 (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S.Amdt.813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Originally introduced as the Promoting Agriculture Safeguards and Security Act (“PASS Act”) (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S. 168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H.R. 683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CFIUS determines a transaction would result in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a “covered foreign person” of ag land (&gt;320 acres or $5 million) or ag business,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must prohibit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transaction</a:t>
            </a:r>
          </a:p>
          <a:p>
            <a:pPr marL="125730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“Covered foreign person” includes an individual, entity, and gov’t of the China, Iran, North Korea, or Russia (“Big 4”)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waive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requirement waiver is vital to U.S. national security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Protecting America’s Agricultural Land from Foreign Harm Act of 2023 (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S. 926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H.R. 3357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Directs president to prohibit the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purchase/lease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public or private ag land by individual, entity, or gov’t of the Big 4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of $250K or 2x amount of transaction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Criminal fine up to $1 million and/or up to 20 years in prison</a:t>
            </a:r>
          </a:p>
        </p:txBody>
      </p:sp>
    </p:spTree>
    <p:extLst>
      <p:ext uri="{BB962C8B-B14F-4D97-AF65-F5344CB8AC3E}">
        <p14:creationId xmlns:p14="http://schemas.microsoft.com/office/powerpoint/2010/main" val="238222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899DC-8B28-4CBD-8AF2-98FAD62A69F1}"/>
              </a:ext>
            </a:extLst>
          </p:cNvPr>
          <p:cNvCxnSpPr/>
          <p:nvPr/>
        </p:nvCxnSpPr>
        <p:spPr>
          <a:xfrm>
            <a:off x="0" y="1443790"/>
            <a:ext cx="9144000" cy="0"/>
          </a:xfrm>
          <a:prstGeom prst="line">
            <a:avLst/>
          </a:prstGeom>
          <a:ln w="38100">
            <a:solidFill>
              <a:srgbClr val="A8C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6FC129-56CA-4A82-821F-5450BF68B4C4}"/>
              </a:ext>
            </a:extLst>
          </p:cNvPr>
          <p:cNvSpPr txBox="1"/>
          <p:nvPr/>
        </p:nvSpPr>
        <p:spPr>
          <a:xfrm>
            <a:off x="312821" y="159020"/>
            <a:ext cx="842210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Restricting Multiple Countries Investments in Ag Land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661-C06F-40DD-AA80-CB3081E6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72" y="5414210"/>
            <a:ext cx="1337939" cy="1335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09B57E-95AB-4316-944F-B6E118FD1398}"/>
              </a:ext>
            </a:extLst>
          </p:cNvPr>
          <p:cNvSpPr/>
          <p:nvPr/>
        </p:nvSpPr>
        <p:spPr>
          <a:xfrm>
            <a:off x="19360" y="1443790"/>
            <a:ext cx="9047651" cy="424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Farmland for Farmers Act (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S. 2583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Establishes corporate farming law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Restricts U.S./foreign entities from participating in agriculture/acquiring ag land</a:t>
            </a:r>
          </a:p>
          <a:p>
            <a:pPr marL="125730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Exempts research and experimentation</a:t>
            </a:r>
          </a:p>
          <a:p>
            <a:pPr marL="125730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Grandfather clause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USDA determines a violation occurs,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 to AG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violation, must divest w/in 1 year</a:t>
            </a:r>
          </a:p>
          <a:p>
            <a:pPr marL="125730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not, civil penalty 2x FMV of ag land and up to 5 years imprisonment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Authorizes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AGs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bring action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appropriations for FY24 (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H.R. 4368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Directs USDA to prohibit the 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ag land by foreign (nonresident) individuals and foreign businesses associated with the Big 4</a:t>
            </a:r>
          </a:p>
        </p:txBody>
      </p:sp>
    </p:spTree>
    <p:extLst>
      <p:ext uri="{BB962C8B-B14F-4D97-AF65-F5344CB8AC3E}">
        <p14:creationId xmlns:p14="http://schemas.microsoft.com/office/powerpoint/2010/main" val="639582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F6C8EF1-B2E0-476A-8795-497246AD0FFF}" vid="{FF2E0AEB-3514-4BD6-9E12-BFEA26A8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NALC PowerPoint Template Final </Template>
  <TotalTime>5247</TotalTime>
  <Words>3314</Words>
  <Application>Microsoft Office PowerPoint</Application>
  <PresentationFormat>On-screen Show (4:3)</PresentationFormat>
  <Paragraphs>255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Foreign Ownership of Land: 2023 Legislative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Micah R. Brown</dc:creator>
  <cp:lastModifiedBy>Micah R Brown</cp:lastModifiedBy>
  <cp:revision>472</cp:revision>
  <cp:lastPrinted>2023-09-19T15:15:24Z</cp:lastPrinted>
  <dcterms:created xsi:type="dcterms:W3CDTF">2021-01-21T15:23:16Z</dcterms:created>
  <dcterms:modified xsi:type="dcterms:W3CDTF">2023-09-20T15:44:55Z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70d0e1-5e3d-4557-a9f8-84d8494b9cc8_Enabled">
    <vt:lpwstr>true</vt:lpwstr>
  </property>
  <property fmtid="{D5CDD505-2E9C-101B-9397-08002B2CF9AE}" pid="3" name="MSIP_Label_0570d0e1-5e3d-4557-a9f8-84d8494b9cc8_SetDate">
    <vt:lpwstr>2023-09-18T14:27:19Z</vt:lpwstr>
  </property>
  <property fmtid="{D5CDD505-2E9C-101B-9397-08002B2CF9AE}" pid="4" name="MSIP_Label_0570d0e1-5e3d-4557-a9f8-84d8494b9cc8_Method">
    <vt:lpwstr>Standard</vt:lpwstr>
  </property>
  <property fmtid="{D5CDD505-2E9C-101B-9397-08002B2CF9AE}" pid="5" name="MSIP_Label_0570d0e1-5e3d-4557-a9f8-84d8494b9cc8_Name">
    <vt:lpwstr>Public Data</vt:lpwstr>
  </property>
  <property fmtid="{D5CDD505-2E9C-101B-9397-08002B2CF9AE}" pid="6" name="MSIP_Label_0570d0e1-5e3d-4557-a9f8-84d8494b9cc8_SiteId">
    <vt:lpwstr>174d954f-585e-40c3-ae1c-01ada5f26723</vt:lpwstr>
  </property>
  <property fmtid="{D5CDD505-2E9C-101B-9397-08002B2CF9AE}" pid="7" name="MSIP_Label_0570d0e1-5e3d-4557-a9f8-84d8494b9cc8_ActionId">
    <vt:lpwstr>4c233090-2d45-49ce-93d2-73dbbb770f6f</vt:lpwstr>
  </property>
  <property fmtid="{D5CDD505-2E9C-101B-9397-08002B2CF9AE}" pid="8" name="MSIP_Label_0570d0e1-5e3d-4557-a9f8-84d8494b9cc8_ContentBits">
    <vt:lpwstr>0</vt:lpwstr>
  </property>
</Properties>
</file>