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0" r:id="rId2"/>
    <p:sldId id="292" r:id="rId3"/>
    <p:sldId id="282" r:id="rId4"/>
    <p:sldId id="297" r:id="rId5"/>
    <p:sldId id="260" r:id="rId6"/>
    <p:sldId id="300" r:id="rId7"/>
    <p:sldId id="301" r:id="rId8"/>
    <p:sldId id="293" r:id="rId9"/>
    <p:sldId id="302" r:id="rId10"/>
    <p:sldId id="304" r:id="rId11"/>
    <p:sldId id="305" r:id="rId12"/>
    <p:sldId id="306" r:id="rId13"/>
    <p:sldId id="303" r:id="rId14"/>
    <p:sldId id="307" r:id="rId15"/>
    <p:sldId id="308" r:id="rId16"/>
    <p:sldId id="309" r:id="rId17"/>
    <p:sldId id="310" r:id="rId18"/>
    <p:sldId id="298" r:id="rId19"/>
    <p:sldId id="294" r:id="rId20"/>
    <p:sldId id="278" r:id="rId21"/>
  </p:sldIdLst>
  <p:sldSz cx="9144000" cy="6858000" type="screen4x3"/>
  <p:notesSz cx="6858000" cy="9144000"/>
  <p:custDataLst>
    <p:tags r:id="rId24"/>
  </p:custDataLst>
  <p:defaultText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A02"/>
    <a:srgbClr val="25408F"/>
    <a:srgbClr val="9BC559"/>
    <a:srgbClr val="4F83B3"/>
    <a:srgbClr val="D0A53F"/>
    <a:srgbClr val="03471E"/>
    <a:srgbClr val="698A3B"/>
    <a:srgbClr val="D9BFB1"/>
    <a:srgbClr val="D72132"/>
    <a:srgbClr val="C29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94660"/>
  </p:normalViewPr>
  <p:slideViewPr>
    <p:cSldViewPr>
      <p:cViewPr varScale="1">
        <p:scale>
          <a:sx n="68" d="100"/>
          <a:sy n="68" d="100"/>
        </p:scale>
        <p:origin x="989"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2" name="Header Placeholder 1"/>
          <p:cNvSpPr>
            <a:spLocks noGrp="1"/>
          </p:cNvSpPr>
          <p:nvPr>
            <p:ph type="hdr" sz="quarter"/>
          </p:nvPr>
        </p:nvSpPr>
        <p:spPr>
          <a:xfrm>
            <a:off x="0" y="0"/>
            <a:ext cx="2971800" cy="458788"/>
          </a:xfrm>
          <a:prstGeom prst="rect">
            <a:avLst/>
          </a:prstGeom>
          <a:effectLst/>
        </p:spPr>
        <p:txBody>
          <a:bodyPr vert="horz" lIns="91440" tIns="45720" rIns="91440" bIns="45720" rtlCol="0"/>
          <a:lstStyle>
            <a:lvl1pPr algn="l">
              <a:defRPr sz="1200">
                <a:effectLst/>
              </a:defRPr>
            </a:lvl1pPr>
          </a:lstStyle>
          <a:p>
            <a:endParaRPr lang="en-US">
              <a:effectLst/>
            </a:endParaRPr>
          </a:p>
        </p:txBody>
      </p:sp>
      <p:sp>
        <p:nvSpPr>
          <p:cNvPr id="3" name="Date Placeholder 2"/>
          <p:cNvSpPr>
            <a:spLocks noGrp="1"/>
          </p:cNvSpPr>
          <p:nvPr>
            <p:ph type="dt" sz="quarter" idx="1"/>
          </p:nvPr>
        </p:nvSpPr>
        <p:spPr>
          <a:xfrm>
            <a:off x="3884613" y="0"/>
            <a:ext cx="2971800" cy="458788"/>
          </a:xfrm>
          <a:prstGeom prst="rect">
            <a:avLst/>
          </a:prstGeom>
          <a:effectLst/>
        </p:spPr>
        <p:txBody>
          <a:bodyPr vert="horz" lIns="91440" tIns="45720" rIns="91440" bIns="45720" rtlCol="0"/>
          <a:lstStyle>
            <a:lvl1pPr algn="r">
              <a:defRPr sz="1200">
                <a:effectLst/>
              </a:defRPr>
            </a:lvl1pPr>
          </a:lstStyle>
          <a:p>
            <a:fld id="{141785C1-6E38-4787-9ED9-4B3548D41BDE}" type="datetimeFigureOut">
              <a:rPr lang="en-US" smtClean="0">
                <a:effectLst/>
              </a:rPr>
              <a:t>1/15/2020</a:t>
            </a:fld>
            <a:endParaRPr lang="en-US">
              <a:effectLst/>
            </a:endParaRPr>
          </a:p>
        </p:txBody>
      </p:sp>
      <p:sp>
        <p:nvSpPr>
          <p:cNvPr id="4" name="Footer Placeholder 3"/>
          <p:cNvSpPr>
            <a:spLocks noGrp="1"/>
          </p:cNvSpPr>
          <p:nvPr>
            <p:ph type="ftr" sz="quarter" idx="2"/>
          </p:nvPr>
        </p:nvSpPr>
        <p:spPr>
          <a:xfrm>
            <a:off x="0" y="8685213"/>
            <a:ext cx="2971800" cy="458787"/>
          </a:xfrm>
          <a:prstGeom prst="rect">
            <a:avLst/>
          </a:prstGeom>
          <a:effectLst/>
        </p:spPr>
        <p:txBody>
          <a:bodyPr vert="horz" lIns="91440" tIns="45720" rIns="91440" bIns="45720" rtlCol="0" anchor="b"/>
          <a:lstStyle>
            <a:lvl1pPr algn="l">
              <a:defRPr sz="1200">
                <a:effectLst/>
              </a:defRPr>
            </a:lvl1pPr>
          </a:lstStyle>
          <a:p>
            <a:endParaRPr lang="en-US">
              <a:effectLst/>
            </a:endParaRPr>
          </a:p>
        </p:txBody>
      </p:sp>
      <p:sp>
        <p:nvSpPr>
          <p:cNvPr id="5" name="Slide Number Placeholder 4"/>
          <p:cNvSpPr>
            <a:spLocks noGrp="1"/>
          </p:cNvSpPr>
          <p:nvPr>
            <p:ph type="sldNum" sz="quarter" idx="3"/>
          </p:nvPr>
        </p:nvSpPr>
        <p:spPr>
          <a:xfrm>
            <a:off x="3884613" y="8685213"/>
            <a:ext cx="2971800" cy="458787"/>
          </a:xfrm>
          <a:prstGeom prst="rect">
            <a:avLst/>
          </a:prstGeom>
          <a:effectLst/>
        </p:spPr>
        <p:txBody>
          <a:bodyPr vert="horz" lIns="91440" tIns="45720" rIns="91440" bIns="45720" rtlCol="0" anchor="b"/>
          <a:lstStyle>
            <a:lvl1pPr algn="r">
              <a:defRPr sz="1200">
                <a:effectLst/>
              </a:defRPr>
            </a:lvl1pPr>
          </a:lstStyle>
          <a:p>
            <a:fld id="{748DF7EB-FCEA-42A4-8B48-635B9E126224}" type="slidenum">
              <a:rPr lang="en-US" smtClean="0">
                <a:effectLst/>
              </a:rPr>
              <a:t>‹#›</a:t>
            </a:fld>
            <a:endParaRPr lang="en-US">
              <a:effectLst/>
            </a:endParaRPr>
          </a:p>
        </p:txBody>
      </p:sp>
    </p:spTree>
    <p:extLst>
      <p:ext uri="{BB962C8B-B14F-4D97-AF65-F5344CB8AC3E}">
        <p14:creationId xmlns:p14="http://schemas.microsoft.com/office/powerpoint/2010/main" val="801090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47125-EB0A-4DD8-8681-36142269BA65}" type="datetimeFigureOut">
              <a:rPr lang="en-US" smtClean="0"/>
              <a:t>1/15/2020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963A3-C6BE-4790-A092-E5E31926A8D7}" type="slidenum">
              <a:rPr lang="en-US" smtClean="0"/>
              <a:t>‹#›</a:t>
            </a:fld>
            <a:endParaRPr lang="en-US"/>
          </a:p>
        </p:txBody>
      </p:sp>
    </p:spTree>
    <p:extLst>
      <p:ext uri="{BB962C8B-B14F-4D97-AF65-F5344CB8AC3E}">
        <p14:creationId xmlns:p14="http://schemas.microsoft.com/office/powerpoint/2010/main" val="2525394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dvance.lexis.com/api/document/collection/cases/id/834F-XN71-652J-53GM-00000-00?page=693&amp;reporter=1109&amp;cite=812%20F.%20Supp.%202d%20689&amp;context=1000516"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advance.lexis.com/api/document/collection/cases/id/41DH-P1S0-0038-Y0JR-00000-00?page=5&amp;reporter=1293&amp;cite=2000%20U.S.%20Dist.%20LEXIS%2014701&amp;context=1000516"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963A3-C6BE-4790-A092-E5E31926A8D7}" type="slidenum">
              <a:rPr lang="en-US" smtClean="0"/>
              <a:t>1</a:t>
            </a:fld>
            <a:endParaRPr lang="en-US"/>
          </a:p>
        </p:txBody>
      </p:sp>
    </p:spTree>
    <p:extLst>
      <p:ext uri="{BB962C8B-B14F-4D97-AF65-F5344CB8AC3E}">
        <p14:creationId xmlns:p14="http://schemas.microsoft.com/office/powerpoint/2010/main" val="1538897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3963A3-C6BE-4790-A092-E5E31926A8D7}" type="slidenum">
              <a:rPr lang="en-US" smtClean="0"/>
              <a:t>10</a:t>
            </a:fld>
            <a:endParaRPr lang="en-US"/>
          </a:p>
        </p:txBody>
      </p:sp>
    </p:spTree>
    <p:extLst>
      <p:ext uri="{BB962C8B-B14F-4D97-AF65-F5344CB8AC3E}">
        <p14:creationId xmlns:p14="http://schemas.microsoft.com/office/powerpoint/2010/main" val="2890773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3963A3-C6BE-4790-A092-E5E31926A8D7}" type="slidenum">
              <a:rPr lang="en-US" smtClean="0"/>
              <a:t>11</a:t>
            </a:fld>
            <a:endParaRPr lang="en-US"/>
          </a:p>
        </p:txBody>
      </p:sp>
    </p:spTree>
    <p:extLst>
      <p:ext uri="{BB962C8B-B14F-4D97-AF65-F5344CB8AC3E}">
        <p14:creationId xmlns:p14="http://schemas.microsoft.com/office/powerpoint/2010/main" val="2613822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3963A3-C6BE-4790-A092-E5E31926A8D7}" type="slidenum">
              <a:rPr lang="en-US" smtClean="0"/>
              <a:t>12</a:t>
            </a:fld>
            <a:endParaRPr lang="en-US"/>
          </a:p>
        </p:txBody>
      </p:sp>
    </p:spTree>
    <p:extLst>
      <p:ext uri="{BB962C8B-B14F-4D97-AF65-F5344CB8AC3E}">
        <p14:creationId xmlns:p14="http://schemas.microsoft.com/office/powerpoint/2010/main" val="48893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all of the specific points in process where a government official has to make an independent exercise of discretion.  </a:t>
            </a:r>
          </a:p>
          <a:p>
            <a:endParaRPr lang="en-US" dirty="0"/>
          </a:p>
          <a:p>
            <a:r>
              <a:rPr lang="en-US" dirty="0"/>
              <a:t>Additionally:</a:t>
            </a:r>
          </a:p>
          <a:p>
            <a:endParaRPr lang="en-US" dirty="0"/>
          </a:p>
          <a:p>
            <a:r>
              <a:rPr lang="en-US" dirty="0"/>
              <a:t>“Obtaining [a H-2A] Visa is not a foregone conclusion after the application is made.  Among other things, the applicant for the visa must not have violated any conditions of entry into the United States within the past five years. </a:t>
            </a:r>
            <a:r>
              <a:rPr lang="en-US" i="1" dirty="0"/>
              <a:t>See</a:t>
            </a:r>
            <a:r>
              <a:rPr lang="en-US" dirty="0"/>
              <a:t> 8 U.S.C. § 1188(f); 8 C.F.R. § 214.2(h)(5)(viii)(A). If the applicant has held H-2A status for three years without interruption, then the applicant must remain outside of the United States for an uninterrupted period of six months before he or she may obtain a visa.  </a:t>
            </a:r>
            <a:r>
              <a:rPr lang="en-US" i="1" dirty="0"/>
              <a:t>See</a:t>
            </a:r>
            <a:r>
              <a:rPr lang="en-US" dirty="0"/>
              <a:t> 8 C.F.R. § 214.2(h)(5)(viii)(C).  The applicant must fully and truthfully disclose any information requested by the INS. </a:t>
            </a:r>
            <a:r>
              <a:rPr lang="en-US" i="1" dirty="0"/>
              <a:t>See</a:t>
            </a:r>
            <a:r>
              <a:rPr lang="en-US" dirty="0"/>
              <a:t> 8 C.F.R. § 214.1(f). The applicant must not have been convicted within the United States of a crime of violence for which a sentence of more than one year imprisonment may have been imposed, without regard to the length of sentence that was actually imposed. </a:t>
            </a:r>
            <a:r>
              <a:rPr lang="en-US" i="1" dirty="0"/>
              <a:t>See</a:t>
            </a:r>
            <a:r>
              <a:rPr lang="en-US" dirty="0"/>
              <a:t> 8 C.F.R. § 214.1(g).”</a:t>
            </a:r>
          </a:p>
          <a:p>
            <a:endParaRPr lang="en-US" dirty="0"/>
          </a:p>
          <a:p>
            <a:r>
              <a:rPr lang="en-US" i="1" dirty="0"/>
              <a:t>Reyes-</a:t>
            </a:r>
            <a:r>
              <a:rPr lang="en-US" i="1" dirty="0" err="1"/>
              <a:t>Gaona</a:t>
            </a:r>
            <a:r>
              <a:rPr lang="en-US" dirty="0"/>
              <a:t>, 2000 U.S. Dist. LEXIS 14701 at *6-7 (holding that temporary H-2A worker failed to allege a hiring claim under the Age Discrimination in Employment Act because he was not authorized to work in the United States when he applied for the job); </a:t>
            </a:r>
            <a:r>
              <a:rPr lang="en-US" i="1" dirty="0"/>
              <a:t>see also</a:t>
            </a:r>
            <a:r>
              <a:rPr lang="en-US" dirty="0"/>
              <a:t> </a:t>
            </a:r>
            <a:r>
              <a:rPr lang="en-US" i="1" dirty="0" err="1"/>
              <a:t>Egbuna</a:t>
            </a:r>
            <a:r>
              <a:rPr lang="en-US" dirty="0"/>
              <a:t>, 153 F.3d at 185 (holding that foreign national failed to alleged a retaliation claim under Title VII because his visa had expired and the plaintiff was not authorized to work in the United States at the time he approached his former employer about being rehired). </a:t>
            </a:r>
          </a:p>
          <a:p>
            <a:endParaRPr lang="en-US" dirty="0"/>
          </a:p>
        </p:txBody>
      </p:sp>
      <p:sp>
        <p:nvSpPr>
          <p:cNvPr id="4" name="Slide Number Placeholder 3"/>
          <p:cNvSpPr>
            <a:spLocks noGrp="1"/>
          </p:cNvSpPr>
          <p:nvPr>
            <p:ph type="sldNum" sz="quarter" idx="5"/>
          </p:nvPr>
        </p:nvSpPr>
        <p:spPr/>
        <p:txBody>
          <a:bodyPr/>
          <a:lstStyle/>
          <a:p>
            <a:fld id="{0C3963A3-C6BE-4790-A092-E5E31926A8D7}" type="slidenum">
              <a:rPr lang="en-US" smtClean="0"/>
              <a:t>13</a:t>
            </a:fld>
            <a:endParaRPr lang="en-US"/>
          </a:p>
        </p:txBody>
      </p:sp>
    </p:spTree>
    <p:extLst>
      <p:ext uri="{BB962C8B-B14F-4D97-AF65-F5344CB8AC3E}">
        <p14:creationId xmlns:p14="http://schemas.microsoft.com/office/powerpoint/2010/main" val="2418713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Damages like this that “lie[] at the end of a ‘highly attenuated chain of possibilities” cannot constitute an injury in fact. </a:t>
            </a:r>
            <a:r>
              <a:rPr lang="en-US" i="1" dirty="0"/>
              <a:t>Clapper v. Amnesty Int’l USA</a:t>
            </a:r>
            <a:r>
              <a:rPr lang="en-US" dirty="0"/>
              <a:t>, 568 U.S. 398, 410 (2013); see also, e.g., Beck, 848 F.3d at 275 (holding that plaintiffs, who received treatment at a medical center that suffered a data breach and alleged that they were at risk of experiencing identity theft, failed to establish standing because their theory of injury rested on an “attenuated chain of possibilities”).”  South Carolina, 912 F.3d at 727.</a:t>
            </a:r>
          </a:p>
        </p:txBody>
      </p:sp>
      <p:sp>
        <p:nvSpPr>
          <p:cNvPr id="4" name="Slide Number Placeholder 3"/>
          <p:cNvSpPr>
            <a:spLocks noGrp="1"/>
          </p:cNvSpPr>
          <p:nvPr>
            <p:ph type="sldNum" sz="quarter" idx="5"/>
          </p:nvPr>
        </p:nvSpPr>
        <p:spPr/>
        <p:txBody>
          <a:bodyPr/>
          <a:lstStyle/>
          <a:p>
            <a:fld id="{0C3963A3-C6BE-4790-A092-E5E31926A8D7}" type="slidenum">
              <a:rPr lang="en-US" smtClean="0"/>
              <a:t>14</a:t>
            </a:fld>
            <a:endParaRPr lang="en-US"/>
          </a:p>
        </p:txBody>
      </p:sp>
    </p:spTree>
    <p:extLst>
      <p:ext uri="{BB962C8B-B14F-4D97-AF65-F5344CB8AC3E}">
        <p14:creationId xmlns:p14="http://schemas.microsoft.com/office/powerpoint/2010/main" val="2605581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Damages like this that “lie[] at the end of a ‘highly attenuated chain of possibilities” cannot constitute an injury in fact. </a:t>
            </a:r>
            <a:r>
              <a:rPr lang="en-US" i="1" dirty="0"/>
              <a:t>Clapper v. Amnesty Int’l USA</a:t>
            </a:r>
            <a:r>
              <a:rPr lang="en-US" dirty="0"/>
              <a:t>, 568 U.S. 398, 410 (2013); see also, e.g., Beck, 848 F.3d at 275 (holding that plaintiffs, who received treatment at a medical center that suffered a data breach and alleged that they were at risk of experiencing identity theft, failed to establish standing because their theory of injury rested on an “attenuated chain of possibilities”).”  South Carolina, 912 F.3d at 727.</a:t>
            </a:r>
          </a:p>
        </p:txBody>
      </p:sp>
      <p:sp>
        <p:nvSpPr>
          <p:cNvPr id="4" name="Slide Number Placeholder 3"/>
          <p:cNvSpPr>
            <a:spLocks noGrp="1"/>
          </p:cNvSpPr>
          <p:nvPr>
            <p:ph type="sldNum" sz="quarter" idx="5"/>
          </p:nvPr>
        </p:nvSpPr>
        <p:spPr/>
        <p:txBody>
          <a:bodyPr/>
          <a:lstStyle/>
          <a:p>
            <a:fld id="{0C3963A3-C6BE-4790-A092-E5E31926A8D7}" type="slidenum">
              <a:rPr lang="en-US" smtClean="0"/>
              <a:t>15</a:t>
            </a:fld>
            <a:endParaRPr lang="en-US"/>
          </a:p>
        </p:txBody>
      </p:sp>
    </p:spTree>
    <p:extLst>
      <p:ext uri="{BB962C8B-B14F-4D97-AF65-F5344CB8AC3E}">
        <p14:creationId xmlns:p14="http://schemas.microsoft.com/office/powerpoint/2010/main" val="1768787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00549"/>
            <a:ext cx="6248400" cy="4284663"/>
          </a:xfrm>
        </p:spPr>
        <p:txBody>
          <a:bodyPr/>
          <a:lstStyle/>
          <a:p>
            <a:pPr fontAlgn="ctr"/>
            <a:r>
              <a:rPr lang="en-US" sz="1000" b="1" dirty="0"/>
              <a:t>I. North Carolina's REDA</a:t>
            </a:r>
            <a:endParaRPr lang="en-US" sz="1000" dirty="0"/>
          </a:p>
          <a:p>
            <a:r>
              <a:rPr lang="en-US" sz="1000" dirty="0"/>
              <a:t>In order to establish a claim under REDA, N. C. Gen. Stat. § 95-241, a plaintiff must show that: (1) he exercised his right to engage  [**4] in protected activity, such as filing a workers' compensation claim; (2) he suffered an adverse employment action; and (3) a causal connection exists between the exercise of the protected activity and the alleged retaliatory action. </a:t>
            </a:r>
            <a:r>
              <a:rPr lang="en-US" sz="1000" i="1" dirty="0"/>
              <a:t>See Brackett v. SGL Carbon Corp.,</a:t>
            </a:r>
            <a:r>
              <a:rPr lang="en-US" sz="1000" dirty="0"/>
              <a:t> 158 N.C. App. 252, 580 S.E.2d 757, 762 (N.C. Ct. App. 2003). If the plaintiff has established a </a:t>
            </a:r>
            <a:r>
              <a:rPr lang="en-US" sz="1000" i="1" dirty="0"/>
              <a:t>prima facie</a:t>
            </a:r>
            <a:r>
              <a:rPr lang="en-US" sz="1000" dirty="0"/>
              <a:t> case of retaliatory termination, the burden shifts to the defendant to show that it "would have taken the same unfavorable action in the absence of the protected activity of the employee." </a:t>
            </a:r>
            <a:r>
              <a:rPr lang="en-US" sz="1000" i="1" dirty="0"/>
              <a:t>Wiley v. United Parcel Serv., Inc.,</a:t>
            </a:r>
            <a:r>
              <a:rPr lang="en-US" sz="1000" dirty="0"/>
              <a:t> 164 N.C. App. 183, 594 S.E.2d 809, 811 (N.C. Ct. App. 2004) (quoting N.C. Gen. Stat. § 95-241 (b) (2010)).</a:t>
            </a:r>
          </a:p>
          <a:p>
            <a:r>
              <a:rPr lang="en-US" sz="1000" dirty="0"/>
              <a:t>  </a:t>
            </a:r>
          </a:p>
          <a:p>
            <a:r>
              <a:rPr lang="en-US" sz="1000" u="sng" dirty="0">
                <a:hlinkClick r:id="rId3"/>
              </a:rPr>
              <a:t>Edwards v. PCS Phosphate Co.</a:t>
            </a:r>
            <a:r>
              <a:rPr lang="en-US" sz="1000" dirty="0">
                <a:hlinkClick r:id="rId3"/>
              </a:rPr>
              <a:t>, 812 F. Supp. 2d 689, 693 (E.D.N.C. 2011)</a:t>
            </a:r>
            <a:endParaRPr lang="en-US" sz="1000" dirty="0"/>
          </a:p>
          <a:p>
            <a:endParaRPr lang="en-US" sz="1000" dirty="0"/>
          </a:p>
          <a:p>
            <a:r>
              <a:rPr lang="en-US" sz="1000" dirty="0"/>
              <a:t>The plaintiff in </a:t>
            </a:r>
            <a:r>
              <a:rPr lang="en-US" sz="1000" i="1" dirty="0" err="1"/>
              <a:t>Egbuna</a:t>
            </a:r>
            <a:r>
              <a:rPr lang="en-US" sz="1000" i="1" dirty="0"/>
              <a:t>,</a:t>
            </a:r>
            <a:r>
              <a:rPr lang="en-US" sz="1000" dirty="0"/>
              <a:t> a Nigerian national, sued his former employer under Title VII, alleging that the employer had refused to rehire him in retaliation for his having participated in another employee's discrimination suit. </a:t>
            </a:r>
            <a:r>
              <a:rPr lang="en-US" sz="1000" i="1" dirty="0"/>
              <a:t>See </a:t>
            </a:r>
            <a:r>
              <a:rPr lang="en-US" sz="1000" i="1" dirty="0" err="1"/>
              <a:t>Egbuna</a:t>
            </a:r>
            <a:r>
              <a:rPr lang="en-US" sz="1000" i="1" dirty="0"/>
              <a:t>,</a:t>
            </a:r>
            <a:r>
              <a:rPr lang="en-US" sz="1000" dirty="0"/>
              <a:t> 153 F.3d at 185. Because his visa had expired, the plaintiff was not authorized to work in the United States at the time that he approached his former employer about being rehired. </a:t>
            </a:r>
            <a:r>
              <a:rPr lang="en-US" sz="1000" i="1" dirty="0"/>
              <a:t>See id.</a:t>
            </a:r>
            <a:r>
              <a:rPr lang="en-US" sz="1000" dirty="0"/>
              <a:t> The Fourth Circuit found that the plaintiff had no cause of action against his employer because "his undocumented status rendered him ineligible both for the remedies he s[ought] and for employment within the United States." </a:t>
            </a:r>
            <a:r>
              <a:rPr lang="en-US" sz="1000" i="1" dirty="0"/>
              <a:t>Id.</a:t>
            </a:r>
            <a:r>
              <a:rPr lang="en-US" sz="1000" dirty="0"/>
              <a:t> at 186. The Fourth Circuit held that it could not allow a cause of action because</a:t>
            </a:r>
          </a:p>
          <a:p>
            <a:r>
              <a:rPr lang="en-US" sz="1000" dirty="0"/>
              <a:t>to do so would sanction the formation of a statutorily declared illegal relationship, expose [the employer] to civil and criminal penalties, and illogically create an entitlement simply because [the Nigerian national] applied for a job despite his illegal presence in this country and despite his having been statutorily disqualified from employment in the United States. In this instance, to rule [the [*6]  Nigerian national] was entitled to the position he sought and to order [the employer] to hire an undocumented alien would nullify [the Immigration Reform and Control Act of 1986], which declares it illegal to hire or to continue to employ unauthorized aliens.</a:t>
            </a:r>
          </a:p>
          <a:p>
            <a:r>
              <a:rPr lang="en-US" sz="1000" i="1" dirty="0"/>
              <a:t>Id.</a:t>
            </a:r>
            <a:r>
              <a:rPr lang="en-US" sz="1000" dirty="0"/>
              <a:t> at 188. </a:t>
            </a:r>
          </a:p>
          <a:p>
            <a:r>
              <a:rPr lang="en-US" sz="1000" dirty="0"/>
              <a:t> </a:t>
            </a:r>
          </a:p>
          <a:p>
            <a:r>
              <a:rPr lang="en-US" sz="1000" u="sng" dirty="0">
                <a:hlinkClick r:id="rId4"/>
              </a:rPr>
              <a:t>Reyes-</a:t>
            </a:r>
            <a:r>
              <a:rPr lang="en-US" sz="1000" u="sng" dirty="0" err="1">
                <a:hlinkClick r:id="rId4"/>
              </a:rPr>
              <a:t>Gaona</a:t>
            </a:r>
            <a:r>
              <a:rPr lang="en-US" sz="1000" u="sng" dirty="0">
                <a:hlinkClick r:id="rId4"/>
              </a:rPr>
              <a:t> v. N.C. Growers </a:t>
            </a:r>
            <a:r>
              <a:rPr lang="en-US" sz="1000" u="sng" dirty="0" err="1">
                <a:hlinkClick r:id="rId4"/>
              </a:rPr>
              <a:t>Ass'n</a:t>
            </a:r>
            <a:r>
              <a:rPr lang="en-US" sz="1000" dirty="0">
                <a:hlinkClick r:id="rId4"/>
              </a:rPr>
              <a:t>, 1:00CV00093, 2000 U.S. Dist. LEXIS 14701, at *5-6 (M.D.N.C. June 22, 2000)</a:t>
            </a:r>
            <a:endParaRPr lang="en-US" sz="1000" dirty="0"/>
          </a:p>
          <a:p>
            <a:endParaRPr lang="en-US" sz="1000" dirty="0"/>
          </a:p>
          <a:p>
            <a:endParaRPr lang="en-US" sz="1000" dirty="0"/>
          </a:p>
        </p:txBody>
      </p:sp>
      <p:sp>
        <p:nvSpPr>
          <p:cNvPr id="4" name="Slide Number Placeholder 3"/>
          <p:cNvSpPr>
            <a:spLocks noGrp="1"/>
          </p:cNvSpPr>
          <p:nvPr>
            <p:ph type="sldNum" sz="quarter" idx="5"/>
          </p:nvPr>
        </p:nvSpPr>
        <p:spPr/>
        <p:txBody>
          <a:bodyPr/>
          <a:lstStyle/>
          <a:p>
            <a:fld id="{0C3963A3-C6BE-4790-A092-E5E31926A8D7}" type="slidenum">
              <a:rPr lang="en-US" smtClean="0"/>
              <a:t>16</a:t>
            </a:fld>
            <a:endParaRPr lang="en-US"/>
          </a:p>
        </p:txBody>
      </p:sp>
    </p:spTree>
    <p:extLst>
      <p:ext uri="{BB962C8B-B14F-4D97-AF65-F5344CB8AC3E}">
        <p14:creationId xmlns:p14="http://schemas.microsoft.com/office/powerpoint/2010/main" val="3678369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00549"/>
            <a:ext cx="6248400" cy="4284663"/>
          </a:xfrm>
        </p:spPr>
        <p:txBody>
          <a:bodyPr/>
          <a:lstStyle/>
          <a:p>
            <a:endParaRPr lang="en-US" sz="1000" dirty="0"/>
          </a:p>
          <a:p>
            <a:r>
              <a:rPr lang="en-US" dirty="0"/>
              <a:t>Protected activities recognized by REDA include circumstances where “the employee in good faith does or threatens to . . . [f]</a:t>
            </a:r>
            <a:r>
              <a:rPr lang="en-US" dirty="0" err="1"/>
              <a:t>ile</a:t>
            </a:r>
            <a:r>
              <a:rPr lang="en-US" dirty="0"/>
              <a:t> a claim or complaint, initiate any inquiry, investigation, inspection, proceeding or other action, or testify or provide information to any person with respect to . . . [NCOSHA].”  </a:t>
            </a:r>
            <a:r>
              <a:rPr lang="en-US" i="1" dirty="0"/>
              <a:t>See</a:t>
            </a:r>
            <a:r>
              <a:rPr lang="en-US" dirty="0"/>
              <a:t> N.C. Gen. Stat. § 95-241(a); </a:t>
            </a:r>
            <a:r>
              <a:rPr lang="en-US" i="1" dirty="0"/>
              <a:t>Pierce</a:t>
            </a:r>
            <a:r>
              <a:rPr lang="en-US" dirty="0"/>
              <a:t>, 219 N.C. App. at 25, 724 S.E.2d at 573. </a:t>
            </a:r>
          </a:p>
          <a:p>
            <a:endParaRPr lang="en-US" dirty="0"/>
          </a:p>
          <a:p>
            <a:r>
              <a:rPr lang="en-US" dirty="0"/>
              <a:t>To establish a claim for blacklisting, a plaintiff must show: (1) defendant had been the plaintiff’s employer and had discharged the plaintiff from its service; and (2) without solicitation, the defendant by oral or written communication prevented the plaintiff from obtaining employment with another employer.  </a:t>
            </a:r>
            <a:r>
              <a:rPr lang="en-US" i="1" dirty="0"/>
              <a:t>Edwards v. PCS Phosphate Co</a:t>
            </a:r>
            <a:r>
              <a:rPr lang="en-US" dirty="0"/>
              <a:t>., 812 F.Supp.2d 689, 696 (E.D.N.C. 2011) (citing </a:t>
            </a:r>
            <a:r>
              <a:rPr lang="en-US" i="1" dirty="0"/>
              <a:t>Wright v. Fiber Indus., Inc</a:t>
            </a:r>
            <a:r>
              <a:rPr lang="en-US" dirty="0"/>
              <a:t>., 60 N.C. App. 486, 299 S.E.2d 284, (1983)).</a:t>
            </a:r>
            <a:endParaRPr lang="en-US" sz="1000" dirty="0"/>
          </a:p>
        </p:txBody>
      </p:sp>
      <p:sp>
        <p:nvSpPr>
          <p:cNvPr id="4" name="Slide Number Placeholder 3"/>
          <p:cNvSpPr>
            <a:spLocks noGrp="1"/>
          </p:cNvSpPr>
          <p:nvPr>
            <p:ph type="sldNum" sz="quarter" idx="5"/>
          </p:nvPr>
        </p:nvSpPr>
        <p:spPr/>
        <p:txBody>
          <a:bodyPr/>
          <a:lstStyle/>
          <a:p>
            <a:fld id="{0C3963A3-C6BE-4790-A092-E5E31926A8D7}" type="slidenum">
              <a:rPr lang="en-US" smtClean="0"/>
              <a:t>17</a:t>
            </a:fld>
            <a:endParaRPr lang="en-US"/>
          </a:p>
        </p:txBody>
      </p:sp>
    </p:spTree>
    <p:extLst>
      <p:ext uri="{BB962C8B-B14F-4D97-AF65-F5344CB8AC3E}">
        <p14:creationId xmlns:p14="http://schemas.microsoft.com/office/powerpoint/2010/main" val="1070182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3963A3-C6BE-4790-A092-E5E31926A8D7}" type="slidenum">
              <a:rPr lang="en-US" smtClean="0"/>
              <a:t>18</a:t>
            </a:fld>
            <a:endParaRPr lang="en-US"/>
          </a:p>
        </p:txBody>
      </p:sp>
    </p:spTree>
    <p:extLst>
      <p:ext uri="{BB962C8B-B14F-4D97-AF65-F5344CB8AC3E}">
        <p14:creationId xmlns:p14="http://schemas.microsoft.com/office/powerpoint/2010/main" val="1738580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North Carolina Farm Act of 2017.  Section 20.5 amends the language of N.C. Gen. Stat. § 95-79(b) to read as follows:</a:t>
            </a:r>
          </a:p>
          <a:p>
            <a:r>
              <a:rPr lang="en-US" sz="1000" dirty="0"/>
              <a:t>"(b) Any provision that directly or indirectly conditions the purchase of agricultural </a:t>
            </a:r>
            <a:r>
              <a:rPr lang="en-US" sz="1000" u="sng" dirty="0"/>
              <a:t>products, </a:t>
            </a:r>
            <a:r>
              <a:rPr lang="en-US" sz="1000" dirty="0"/>
              <a:t>the terms of an agreement for the purchase of agricultural </a:t>
            </a:r>
            <a:r>
              <a:rPr lang="en-US" sz="1000" u="sng" dirty="0"/>
              <a:t>products, or the terms of an agreement not to sue or settle litigation</a:t>
            </a:r>
            <a:r>
              <a:rPr lang="en-US" sz="1000" dirty="0"/>
              <a:t> upon an agricultural producer's status as a union or nonunion employer or entry into or refusal to enter into an agreement with a labor union or labor organization is invalid and unenforceable as against public policy in restraint of trade or commerce in the State of North Carolina. </a:t>
            </a:r>
            <a:r>
              <a:rPr lang="en-US" sz="1000" u="sng" dirty="0"/>
              <a:t>Further, notwithstanding G.S. 95-25.8, an agreement requiring an agricultural producer to transfer funds to a labor union or labor organization for the purpose of paying an employee’s membership fee or dues is invalid and unenforceable against public policy in restraint of trade or commerce in the State of North Carolina. </a:t>
            </a:r>
            <a:r>
              <a:rPr lang="en-US" sz="1000" dirty="0"/>
              <a:t>For purposes of this subsection, the term "agricultural producer" means any producer engaged in any service or activity included within the provisions of section 3(f) of the Fair Labor Standards Act of 1938, 29 U.S.C. § 203, or section 3121(g) of the Internal Revenue Code of 1986, 26 U.S.C. § 3121." </a:t>
            </a:r>
          </a:p>
          <a:p>
            <a:r>
              <a:rPr lang="en-US" sz="1000" dirty="0"/>
              <a:t>SECTION 20.5.(b)  This section is effective when it becomes law and applies to agreements and settlements entered into, renewed, or extended on or after that date.  </a:t>
            </a:r>
          </a:p>
          <a:p>
            <a:r>
              <a:rPr lang="en-US" sz="1000" dirty="0"/>
              <a:t>2017 N.C. Sess. Laws 2017-108.  Thus, as amended, N.C. Gen. Stat. § 95-79(b) now prohibits as against public policy (1) settlement agreements conditioned upon a farmer’s agreement to engage in collective bargaining, and (2) agreements requiring farmers to collect union dues and transfer those dues to a labor union.   N.C. Gen. Stat. § 95-79(b). </a:t>
            </a:r>
          </a:p>
          <a:p>
            <a:endParaRPr lang="en-US" sz="1000" dirty="0"/>
          </a:p>
        </p:txBody>
      </p:sp>
      <p:sp>
        <p:nvSpPr>
          <p:cNvPr id="4" name="Slide Number Placeholder 3"/>
          <p:cNvSpPr>
            <a:spLocks noGrp="1"/>
          </p:cNvSpPr>
          <p:nvPr>
            <p:ph type="sldNum" sz="quarter" idx="5"/>
          </p:nvPr>
        </p:nvSpPr>
        <p:spPr/>
        <p:txBody>
          <a:bodyPr/>
          <a:lstStyle/>
          <a:p>
            <a:fld id="{0C3963A3-C6BE-4790-A092-E5E31926A8D7}" type="slidenum">
              <a:rPr lang="en-US" smtClean="0"/>
              <a:t>19</a:t>
            </a:fld>
            <a:endParaRPr lang="en-US"/>
          </a:p>
        </p:txBody>
      </p:sp>
    </p:spTree>
    <p:extLst>
      <p:ext uri="{BB962C8B-B14F-4D97-AF65-F5344CB8AC3E}">
        <p14:creationId xmlns:p14="http://schemas.microsoft.com/office/powerpoint/2010/main" val="2170673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3963A3-C6BE-4790-A092-E5E31926A8D7}" type="slidenum">
              <a:rPr lang="en-US" smtClean="0"/>
              <a:t>2</a:t>
            </a:fld>
            <a:endParaRPr lang="en-US"/>
          </a:p>
        </p:txBody>
      </p:sp>
    </p:spTree>
    <p:extLst>
      <p:ext uri="{BB962C8B-B14F-4D97-AF65-F5344CB8AC3E}">
        <p14:creationId xmlns:p14="http://schemas.microsoft.com/office/powerpoint/2010/main" val="2026875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3963A3-C6BE-4790-A092-E5E31926A8D7}" type="slidenum">
              <a:rPr lang="en-US" smtClean="0"/>
              <a:t>20</a:t>
            </a:fld>
            <a:endParaRPr lang="en-US"/>
          </a:p>
        </p:txBody>
      </p:sp>
    </p:spTree>
    <p:extLst>
      <p:ext uri="{BB962C8B-B14F-4D97-AF65-F5344CB8AC3E}">
        <p14:creationId xmlns:p14="http://schemas.microsoft.com/office/powerpoint/2010/main" val="326687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3963A3-C6BE-4790-A092-E5E31926A8D7}" type="slidenum">
              <a:rPr lang="en-US" smtClean="0"/>
              <a:t>3</a:t>
            </a:fld>
            <a:endParaRPr lang="en-US"/>
          </a:p>
        </p:txBody>
      </p:sp>
    </p:spTree>
    <p:extLst>
      <p:ext uri="{BB962C8B-B14F-4D97-AF65-F5344CB8AC3E}">
        <p14:creationId xmlns:p14="http://schemas.microsoft.com/office/powerpoint/2010/main" val="3027551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H-2A Program Features </a:t>
            </a:r>
          </a:p>
          <a:p>
            <a:r>
              <a:rPr lang="en-US" dirty="0"/>
              <a:t>8,373 applications processed during FY 2016 * </a:t>
            </a:r>
          </a:p>
          <a:p>
            <a:r>
              <a:rPr lang="en-US" dirty="0"/>
              <a:t>96% certification rate </a:t>
            </a:r>
          </a:p>
          <a:p>
            <a:r>
              <a:rPr lang="en-US" dirty="0"/>
              <a:t>Peak season (Dec-Apr; July-Oct) </a:t>
            </a:r>
          </a:p>
          <a:p>
            <a:r>
              <a:rPr lang="en-US" dirty="0"/>
              <a:t>Pre/Post-filing labor market test </a:t>
            </a:r>
          </a:p>
          <a:p>
            <a:r>
              <a:rPr lang="en-US" b="1" dirty="0"/>
              <a:t>Select Economic Sectors </a:t>
            </a:r>
          </a:p>
          <a:p>
            <a:r>
              <a:rPr lang="en-US" dirty="0"/>
              <a:t>Sheep and Cattle Ranching </a:t>
            </a:r>
          </a:p>
          <a:p>
            <a:r>
              <a:rPr lang="en-US" dirty="0"/>
              <a:t>Christmas Trees/Logging </a:t>
            </a:r>
          </a:p>
          <a:p>
            <a:r>
              <a:rPr lang="en-US" dirty="0"/>
              <a:t>Wheat Harvesting </a:t>
            </a:r>
          </a:p>
          <a:p>
            <a:r>
              <a:rPr lang="en-US" dirty="0"/>
              <a:t>Tobacco, Fruits and Vegetables </a:t>
            </a:r>
          </a:p>
          <a:p>
            <a:r>
              <a:rPr lang="en-US" dirty="0"/>
              <a:t>Migratory Beekeeping </a:t>
            </a:r>
          </a:p>
          <a:p>
            <a:r>
              <a:rPr lang="en-US" dirty="0"/>
              <a:t>* Data available through September 3, 2016 </a:t>
            </a:r>
          </a:p>
          <a:p>
            <a:endParaRPr lang="en-US" dirty="0"/>
          </a:p>
        </p:txBody>
      </p:sp>
      <p:sp>
        <p:nvSpPr>
          <p:cNvPr id="4" name="Slide Number Placeholder 3"/>
          <p:cNvSpPr>
            <a:spLocks noGrp="1"/>
          </p:cNvSpPr>
          <p:nvPr>
            <p:ph type="sldNum" sz="quarter" idx="5"/>
          </p:nvPr>
        </p:nvSpPr>
        <p:spPr/>
        <p:txBody>
          <a:bodyPr/>
          <a:lstStyle/>
          <a:p>
            <a:fld id="{0C3963A3-C6BE-4790-A092-E5E31926A8D7}" type="slidenum">
              <a:rPr lang="en-US" smtClean="0"/>
              <a:t>4</a:t>
            </a:fld>
            <a:endParaRPr lang="en-US"/>
          </a:p>
        </p:txBody>
      </p:sp>
    </p:spTree>
    <p:extLst>
      <p:ext uri="{BB962C8B-B14F-4D97-AF65-F5344CB8AC3E}">
        <p14:creationId xmlns:p14="http://schemas.microsoft.com/office/powerpoint/2010/main" val="855156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10050"/>
          </a:xfrm>
        </p:spPr>
        <p:txBody>
          <a:bodyPr/>
          <a:lstStyle/>
          <a:p>
            <a:endParaRPr lang="en-US" dirty="0"/>
          </a:p>
          <a:p>
            <a:r>
              <a:rPr lang="en-US" b="1" dirty="0"/>
              <a:t>Department of Labor</a:t>
            </a:r>
          </a:p>
          <a:p>
            <a:r>
              <a:rPr lang="en-US" dirty="0"/>
              <a:t>Through a delegation from the Secretary of Labor, OFLC administers employment-based immigration programs </a:t>
            </a:r>
          </a:p>
          <a:p>
            <a:r>
              <a:rPr lang="en-US" dirty="0"/>
              <a:t>‒ “Employment-based” means that an employer and not the foreign worker is filing an application </a:t>
            </a:r>
          </a:p>
          <a:p>
            <a:r>
              <a:rPr lang="en-US" dirty="0"/>
              <a:t>OFLC certifies to DHS-USCIS and DOS that: </a:t>
            </a:r>
          </a:p>
          <a:p>
            <a:r>
              <a:rPr lang="en-US" dirty="0"/>
              <a:t>There are not sufficient U.S. workers who are able, willing, qualified, and available for the requested positions; and that the </a:t>
            </a:r>
          </a:p>
          <a:p>
            <a:r>
              <a:rPr lang="en-US" dirty="0"/>
              <a:t>Employment of the foreign worker(s) will not adversely affect the wages and working conditions of similarly employed U.S. workers </a:t>
            </a:r>
          </a:p>
          <a:p>
            <a:endParaRPr lang="en-US" dirty="0"/>
          </a:p>
          <a:p>
            <a:r>
              <a:rPr lang="en-US" b="1" dirty="0"/>
              <a:t>State Work Force Agency</a:t>
            </a:r>
          </a:p>
          <a:p>
            <a:r>
              <a:rPr lang="en-US" dirty="0"/>
              <a:t>Requires conducting a labor market test with the State Workforce Agency in the state where the work will be performed </a:t>
            </a:r>
          </a:p>
          <a:p>
            <a:endParaRPr lang="en-US" dirty="0"/>
          </a:p>
        </p:txBody>
      </p:sp>
      <p:sp>
        <p:nvSpPr>
          <p:cNvPr id="4" name="Slide Number Placeholder 3"/>
          <p:cNvSpPr>
            <a:spLocks noGrp="1"/>
          </p:cNvSpPr>
          <p:nvPr>
            <p:ph type="sldNum" sz="quarter" idx="5"/>
          </p:nvPr>
        </p:nvSpPr>
        <p:spPr/>
        <p:txBody>
          <a:bodyPr/>
          <a:lstStyle/>
          <a:p>
            <a:fld id="{0C3963A3-C6BE-4790-A092-E5E31926A8D7}" type="slidenum">
              <a:rPr lang="en-US" smtClean="0"/>
              <a:t>5</a:t>
            </a:fld>
            <a:endParaRPr lang="en-US"/>
          </a:p>
        </p:txBody>
      </p:sp>
    </p:spTree>
    <p:extLst>
      <p:ext uri="{BB962C8B-B14F-4D97-AF65-F5344CB8AC3E}">
        <p14:creationId xmlns:p14="http://schemas.microsoft.com/office/powerpoint/2010/main" val="2756282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Conducted on certified H-2A applications only </a:t>
            </a:r>
          </a:p>
          <a:p>
            <a:r>
              <a:rPr lang="en-US" dirty="0"/>
              <a:t>Applications selected within the sole discretion of the Certifying Officer (CO) </a:t>
            </a:r>
          </a:p>
          <a:p>
            <a:r>
              <a:rPr lang="en-US" dirty="0"/>
              <a:t>CO will issue a Notice of Audit Examination Letter containing the following: </a:t>
            </a:r>
          </a:p>
          <a:p>
            <a:r>
              <a:rPr lang="en-US" dirty="0"/>
              <a:t>- Documentation retained by the employer or other information regarding the certified application </a:t>
            </a:r>
          </a:p>
          <a:p>
            <a:r>
              <a:rPr lang="en-US" dirty="0"/>
              <a:t>- A date no more than 30 days in which the CO must receive the documentation </a:t>
            </a:r>
          </a:p>
          <a:p>
            <a:r>
              <a:rPr lang="en-US" dirty="0"/>
              <a:t>- Notice that failure to comply with the audit process may result in revocation of the certified application or program debarment from future filings </a:t>
            </a:r>
          </a:p>
          <a:p>
            <a:endParaRPr lang="en-US" b="1" dirty="0"/>
          </a:p>
          <a:p>
            <a:endParaRPr lang="en-US" dirty="0"/>
          </a:p>
        </p:txBody>
      </p:sp>
      <p:sp>
        <p:nvSpPr>
          <p:cNvPr id="4" name="Slide Number Placeholder 3"/>
          <p:cNvSpPr>
            <a:spLocks noGrp="1"/>
          </p:cNvSpPr>
          <p:nvPr>
            <p:ph type="sldNum" sz="quarter" idx="5"/>
          </p:nvPr>
        </p:nvSpPr>
        <p:spPr/>
        <p:txBody>
          <a:bodyPr/>
          <a:lstStyle/>
          <a:p>
            <a:fld id="{0C3963A3-C6BE-4790-A092-E5E31926A8D7}" type="slidenum">
              <a:rPr lang="en-US" smtClean="0"/>
              <a:t>6</a:t>
            </a:fld>
            <a:endParaRPr lang="en-US"/>
          </a:p>
        </p:txBody>
      </p:sp>
    </p:spTree>
    <p:extLst>
      <p:ext uri="{BB962C8B-B14F-4D97-AF65-F5344CB8AC3E}">
        <p14:creationId xmlns:p14="http://schemas.microsoft.com/office/powerpoint/2010/main" val="261404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3963A3-C6BE-4790-A092-E5E31926A8D7}" type="slidenum">
              <a:rPr lang="en-US" smtClean="0"/>
              <a:t>7</a:t>
            </a:fld>
            <a:endParaRPr lang="en-US"/>
          </a:p>
        </p:txBody>
      </p:sp>
    </p:spTree>
    <p:extLst>
      <p:ext uri="{BB962C8B-B14F-4D97-AF65-F5344CB8AC3E}">
        <p14:creationId xmlns:p14="http://schemas.microsoft.com/office/powerpoint/2010/main" val="353235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Problems with Collective Bargaining:   Difficult to fire poor performing workers.  </a:t>
            </a:r>
          </a:p>
        </p:txBody>
      </p:sp>
      <p:sp>
        <p:nvSpPr>
          <p:cNvPr id="4" name="Slide Number Placeholder 3"/>
          <p:cNvSpPr>
            <a:spLocks noGrp="1"/>
          </p:cNvSpPr>
          <p:nvPr>
            <p:ph type="sldNum" sz="quarter" idx="5"/>
          </p:nvPr>
        </p:nvSpPr>
        <p:spPr/>
        <p:txBody>
          <a:bodyPr/>
          <a:lstStyle/>
          <a:p>
            <a:fld id="{0C3963A3-C6BE-4790-A092-E5E31926A8D7}" type="slidenum">
              <a:rPr lang="en-US" smtClean="0"/>
              <a:t>8</a:t>
            </a:fld>
            <a:endParaRPr lang="en-US"/>
          </a:p>
        </p:txBody>
      </p:sp>
    </p:spTree>
    <p:extLst>
      <p:ext uri="{BB962C8B-B14F-4D97-AF65-F5344CB8AC3E}">
        <p14:creationId xmlns:p14="http://schemas.microsoft.com/office/powerpoint/2010/main" val="3429085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3963A3-C6BE-4790-A092-E5E31926A8D7}" type="slidenum">
              <a:rPr lang="en-US" smtClean="0"/>
              <a:t>9</a:t>
            </a:fld>
            <a:endParaRPr lang="en-US"/>
          </a:p>
        </p:txBody>
      </p:sp>
    </p:spTree>
    <p:extLst>
      <p:ext uri="{BB962C8B-B14F-4D97-AF65-F5344CB8AC3E}">
        <p14:creationId xmlns:p14="http://schemas.microsoft.com/office/powerpoint/2010/main" val="1510165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a:effectLst/>
      </p:grpSpPr>
      <p:pic>
        <p:nvPicPr>
          <p:cNvPr id="4" name="Picture 3">
            <a:extLst>
              <a:ext uri="{FF2B5EF4-FFF2-40B4-BE49-F238E27FC236}">
                <a16:creationId xmlns:a16="http://schemas.microsoft.com/office/drawing/2014/main" id="{96492BC6-692A-40F8-897A-2631D39154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679" y="1104575"/>
            <a:ext cx="7106642" cy="4648849"/>
          </a:xfrm>
          <a:prstGeom prst="rect">
            <a:avLst/>
          </a:prstGeom>
          <a:effectLst/>
        </p:spPr>
      </p:pic>
    </p:spTree>
    <p:extLst>
      <p:ext uri="{BB962C8B-B14F-4D97-AF65-F5344CB8AC3E}">
        <p14:creationId xmlns:p14="http://schemas.microsoft.com/office/powerpoint/2010/main" val="22590264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a:effectLst/>
      </p:grpSpPr>
      <p:sp>
        <p:nvSpPr>
          <p:cNvPr id="2" name="Title 1"/>
          <p:cNvSpPr>
            <a:spLocks noGrp="1"/>
          </p:cNvSpPr>
          <p:nvPr>
            <p:ph type="title" hasCustomPrompt="1"/>
          </p:nvPr>
        </p:nvSpPr>
        <p:spPr>
          <a:xfrm>
            <a:off x="668062" y="3709359"/>
            <a:ext cx="7772400" cy="1362075"/>
          </a:xfrm>
          <a:effectLst/>
        </p:spPr>
        <p:txBody>
          <a:bodyPr anchor="t">
            <a:normAutofit/>
          </a:bodyPr>
          <a:lstStyle>
            <a:lvl1pPr algn="ctr">
              <a:defRPr sz="2800" b="1" cap="all" baseline="0">
                <a:solidFill>
                  <a:srgbClr val="0070C0"/>
                </a:solidFill>
                <a:effectLst/>
                <a:latin typeface="Arial" panose="020B0604020202020204" pitchFamily="34" charset="0"/>
                <a:ea typeface="Verdana" panose="020B0604030504040204" pitchFamily="34" charset="0"/>
                <a:cs typeface="Arial" panose="020B0604020202020204" pitchFamily="34" charset="0"/>
              </a:defRPr>
            </a:lvl1pPr>
          </a:lstStyle>
          <a:p>
            <a:r>
              <a:rPr lang="en-US">
                <a:effectLst/>
              </a:rPr>
              <a:t>Insert Presentation Title here</a:t>
            </a:r>
          </a:p>
        </p:txBody>
      </p:sp>
      <p:sp>
        <p:nvSpPr>
          <p:cNvPr id="3" name="Text Placeholder 2"/>
          <p:cNvSpPr>
            <a:spLocks noGrp="1"/>
          </p:cNvSpPr>
          <p:nvPr>
            <p:ph type="body" idx="1" hasCustomPrompt="1"/>
          </p:nvPr>
        </p:nvSpPr>
        <p:spPr>
          <a:xfrm>
            <a:off x="685800" y="5082936"/>
            <a:ext cx="7772400" cy="1500187"/>
          </a:xfrm>
          <a:effectLst/>
        </p:spPr>
        <p:txBody>
          <a:bodyPr anchor="t"/>
          <a:lstStyle>
            <a:lvl1pPr marL="0" marR="0" indent="0" algn="ctr" defTabSz="914400" rtl="0" eaLnBrk="1" fontAlgn="auto" latinLnBrk="0" hangingPunct="1">
              <a:lnSpc>
                <a:spcPct val="100000"/>
              </a:lnSpc>
              <a:spcBef>
                <a:spcPct val="20000"/>
              </a:spcBef>
              <a:spcAft>
                <a:spcPct val="0"/>
              </a:spcAft>
              <a:buClrTx/>
              <a:buSzTx/>
              <a:buFont typeface="Arial" panose="020B0604020202020204" pitchFamily="34" charset="0"/>
              <a:buNone/>
              <a:defRPr sz="2000" baseline="0">
                <a:solidFill>
                  <a:schemeClr val="tx1"/>
                </a:solidFill>
                <a:effectLst/>
                <a:latin typeface="BenchNine" panose="02000503000000000000" pitchFamily="2"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effectLst/>
              </a:defRPr>
            </a:lvl2pPr>
            <a:lvl3pPr marL="914400" indent="0">
              <a:buNone/>
              <a:defRPr sz="1600">
                <a:solidFill>
                  <a:schemeClr val="tx1">
                    <a:tint val="75000"/>
                  </a:schemeClr>
                </a:solidFill>
                <a:effectLst/>
              </a:defRPr>
            </a:lvl3pPr>
            <a:lvl4pPr marL="1371600" indent="0">
              <a:buNone/>
              <a:defRPr sz="1400">
                <a:solidFill>
                  <a:schemeClr val="tx1">
                    <a:tint val="75000"/>
                  </a:schemeClr>
                </a:solidFill>
                <a:effectLst/>
              </a:defRPr>
            </a:lvl4pPr>
            <a:lvl5pPr marL="1828800" indent="0">
              <a:buNone/>
              <a:defRPr sz="1400">
                <a:solidFill>
                  <a:schemeClr val="tx1">
                    <a:tint val="75000"/>
                  </a:schemeClr>
                </a:solidFill>
                <a:effectLst/>
              </a:defRPr>
            </a:lvl5pPr>
            <a:lvl6pPr marL="2286000" indent="0">
              <a:buNone/>
              <a:defRPr sz="1400">
                <a:solidFill>
                  <a:schemeClr val="tx1">
                    <a:tint val="75000"/>
                  </a:schemeClr>
                </a:solidFill>
                <a:effectLst/>
              </a:defRPr>
            </a:lvl6pPr>
            <a:lvl7pPr marL="2743200" indent="0">
              <a:buNone/>
              <a:defRPr sz="1400">
                <a:solidFill>
                  <a:schemeClr val="tx1">
                    <a:tint val="75000"/>
                  </a:schemeClr>
                </a:solidFill>
                <a:effectLst/>
              </a:defRPr>
            </a:lvl7pPr>
            <a:lvl8pPr marL="3200400" indent="0">
              <a:buNone/>
              <a:defRPr sz="1400">
                <a:solidFill>
                  <a:schemeClr val="tx1">
                    <a:tint val="75000"/>
                  </a:schemeClr>
                </a:solidFill>
                <a:effectLst/>
              </a:defRPr>
            </a:lvl8pPr>
            <a:lvl9pPr marL="3657600" indent="0">
              <a:buNone/>
              <a:defRPr sz="1400">
                <a:solidFill>
                  <a:schemeClr val="tx1">
                    <a:tint val="75000"/>
                  </a:schemeClr>
                </a:solidFill>
                <a:effectLst/>
              </a:defRPr>
            </a:lvl9pPr>
          </a:lstStyle>
          <a:p>
            <a:pPr marL="0" marR="0" lvl="0" indent="0" algn="ctr" defTabSz="914400" rtl="0" eaLnBrk="1" fontAlgn="auto" latinLnBrk="0" hangingPunct="1">
              <a:lnSpc>
                <a:spcPct val="100000"/>
              </a:lnSpc>
              <a:spcBef>
                <a:spcPct val="20000"/>
              </a:spcBef>
              <a:spcAft>
                <a:spcPct val="0"/>
              </a:spcAft>
              <a:buClrTx/>
              <a:buSzTx/>
              <a:buFont typeface="Arial" panose="020B0604020202020204" pitchFamily="34" charset="0"/>
              <a:buNone/>
              <a:defRPr>
                <a:effectLst/>
              </a:defRPr>
            </a:pPr>
            <a:r>
              <a:rPr lang="en-US">
                <a:effectLst/>
              </a:rPr>
              <a:t>Insert presenter name here</a:t>
            </a:r>
            <a:br>
              <a:rPr lang="en-US">
                <a:effectLst/>
              </a:rPr>
            </a:br>
            <a:r>
              <a:rPr lang="en-US">
                <a:effectLst/>
              </a:rPr>
              <a:t>Insert email here</a:t>
            </a:r>
            <a:br>
              <a:rPr lang="en-US">
                <a:effectLst/>
              </a:rPr>
            </a:br>
            <a:r>
              <a:rPr lang="en-US">
                <a:effectLst/>
              </a:rPr>
              <a:t>Insert phone # here</a:t>
            </a:r>
          </a:p>
          <a:p>
            <a:pPr marL="0" marR="0" lvl="0" indent="0" algn="ctr" defTabSz="914400" rtl="0" eaLnBrk="1" fontAlgn="auto" latinLnBrk="0" hangingPunct="1">
              <a:lnSpc>
                <a:spcPct val="100000"/>
              </a:lnSpc>
              <a:spcBef>
                <a:spcPct val="20000"/>
              </a:spcBef>
              <a:spcAft>
                <a:spcPct val="0"/>
              </a:spcAft>
              <a:buClrTx/>
              <a:buSzTx/>
              <a:buFont typeface="Arial" panose="020B0604020202020204" pitchFamily="34" charset="0"/>
              <a:buNone/>
              <a:defRPr>
                <a:effectLst/>
              </a:defRPr>
            </a:pPr>
            <a:endParaRPr lang="en-US">
              <a:effectLst/>
            </a:endParaRPr>
          </a:p>
          <a:p>
            <a:pPr lvl="0"/>
            <a:endParaRPr lang="en-US">
              <a:effectLst/>
            </a:endParaRPr>
          </a:p>
        </p:txBody>
      </p:sp>
      <p:pic>
        <p:nvPicPr>
          <p:cNvPr id="6" name="Picture 5" descr="A picture containing clipart&#10;&#10;Description generated with high confidence">
            <a:extLst>
              <a:ext uri="{FF2B5EF4-FFF2-40B4-BE49-F238E27FC236}">
                <a16:creationId xmlns:a16="http://schemas.microsoft.com/office/drawing/2014/main" id="{181CF047-8C11-4FE5-882B-2248D166B2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1968" y="952154"/>
            <a:ext cx="6544588" cy="2476846"/>
          </a:xfrm>
          <a:prstGeom prst="rect">
            <a:avLst/>
          </a:prstGeom>
          <a:effectLst/>
        </p:spPr>
      </p:pic>
    </p:spTree>
    <p:extLst>
      <p:ext uri="{BB962C8B-B14F-4D97-AF65-F5344CB8AC3E}">
        <p14:creationId xmlns:p14="http://schemas.microsoft.com/office/powerpoint/2010/main" val="30403983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a:effectLst/>
      </p:grpSpPr>
      <p:sp>
        <p:nvSpPr>
          <p:cNvPr id="22" name="Rectangle 21"/>
          <p:cNvSpPr/>
          <p:nvPr userDrawn="1"/>
        </p:nvSpPr>
        <p:spPr>
          <a:xfrm>
            <a:off x="533400" y="0"/>
            <a:ext cx="82296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3" name="Content Placeholder 2"/>
          <p:cNvSpPr>
            <a:spLocks noGrp="1"/>
          </p:cNvSpPr>
          <p:nvPr>
            <p:ph idx="1"/>
          </p:nvPr>
        </p:nvSpPr>
        <p:spPr>
          <a:xfrm>
            <a:off x="533400" y="1828799"/>
            <a:ext cx="8229600" cy="3886201"/>
          </a:xfrm>
          <a:solidFill>
            <a:schemeClr val="bg1"/>
          </a:solidFill>
          <a:effectLst/>
        </p:spPr>
        <p:txBody>
          <a:bodyPr/>
          <a:lstStyle>
            <a:lvl1pPr>
              <a:buClr>
                <a:schemeClr val="tx1"/>
              </a:buClr>
              <a:defRPr>
                <a:effectLst/>
                <a:latin typeface="Arial" panose="020B0604020202020204" pitchFamily="34" charset="0"/>
                <a:ea typeface="Verdana" panose="020B0604030504040204" pitchFamily="34" charset="0"/>
                <a:cs typeface="Arial" panose="020B0604020202020204" pitchFamily="34" charset="0"/>
              </a:defRPr>
            </a:lvl1pPr>
            <a:lvl2pPr>
              <a:buClr>
                <a:schemeClr val="tx1"/>
              </a:buClr>
              <a:defRPr>
                <a:effectLst/>
                <a:latin typeface="Arial" panose="020B0604020202020204" pitchFamily="34" charset="0"/>
                <a:ea typeface="Verdana" panose="020B0604030504040204" pitchFamily="34" charset="0"/>
                <a:cs typeface="Arial" panose="020B0604020202020204" pitchFamily="34" charset="0"/>
              </a:defRPr>
            </a:lvl2pPr>
            <a:lvl3pPr>
              <a:buClr>
                <a:schemeClr val="tx1"/>
              </a:buClr>
              <a:defRPr>
                <a:effectLst/>
                <a:latin typeface="Arial" panose="020B0604020202020204" pitchFamily="34" charset="0"/>
                <a:ea typeface="Verdana" panose="020B0604030504040204" pitchFamily="34" charset="0"/>
                <a:cs typeface="Arial" panose="020B0604020202020204" pitchFamily="34" charset="0"/>
              </a:defRPr>
            </a:lvl3pPr>
            <a:lvl4pPr>
              <a:buClr>
                <a:schemeClr val="tx1"/>
              </a:buClr>
              <a:defRPr>
                <a:effectLst/>
                <a:latin typeface="Arial" panose="020B0604020202020204" pitchFamily="34" charset="0"/>
                <a:ea typeface="Verdana" panose="020B0604030504040204" pitchFamily="34" charset="0"/>
                <a:cs typeface="Arial" panose="020B0604020202020204" pitchFamily="34" charset="0"/>
              </a:defRPr>
            </a:lvl4pPr>
            <a:lvl5pPr>
              <a:buClr>
                <a:schemeClr val="tx1"/>
              </a:buClr>
              <a:defRPr>
                <a:effectLst/>
                <a:latin typeface="Arial" panose="020B0604020202020204" pitchFamily="34" charset="0"/>
                <a:ea typeface="Verdana" panose="020B0604030504040204" pitchFamily="34" charset="0"/>
                <a:cs typeface="Arial" panose="020B0604020202020204" pitchFamily="34" charset="0"/>
              </a:defRPr>
            </a:lvl5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407" y="6488064"/>
            <a:ext cx="2170460" cy="293736"/>
          </a:xfrm>
          <a:prstGeom prst="rect">
            <a:avLst/>
          </a:prstGeom>
          <a:effectLst/>
        </p:spPr>
      </p:pic>
      <p:sp>
        <p:nvSpPr>
          <p:cNvPr id="9" name="Title 1"/>
          <p:cNvSpPr>
            <a:spLocks noGrp="1"/>
          </p:cNvSpPr>
          <p:nvPr>
            <p:ph type="title" hasCustomPrompt="1"/>
          </p:nvPr>
        </p:nvSpPr>
        <p:spPr>
          <a:xfrm>
            <a:off x="533400" y="228600"/>
            <a:ext cx="8229600" cy="1143000"/>
          </a:xfrm>
          <a:solidFill>
            <a:srgbClr val="0070C0"/>
          </a:solidFill>
          <a:effectLst/>
        </p:spPr>
        <p:txBody>
          <a:bodyPr>
            <a:normAutofit/>
          </a:bodyPr>
          <a:lstStyle>
            <a:lvl1pPr>
              <a:defRPr sz="4400" b="1" cap="all" baseline="0">
                <a:solidFill>
                  <a:schemeClr val="bg1"/>
                </a:solidFill>
                <a:effectLst/>
                <a:latin typeface="Arial" panose="020B0604020202020204" pitchFamily="34" charset="0"/>
                <a:ea typeface="Verdana" panose="020B0604030504040204" pitchFamily="34" charset="0"/>
                <a:cs typeface="Arial" panose="020B0604020202020204" pitchFamily="34" charset="0"/>
              </a:defRPr>
            </a:lvl1pPr>
          </a:lstStyle>
          <a:p>
            <a:r>
              <a:rPr lang="en-US">
                <a:effectLst/>
              </a:rPr>
              <a:t>Arial - Bold</a:t>
            </a:r>
          </a:p>
        </p:txBody>
      </p:sp>
      <p:pic>
        <p:nvPicPr>
          <p:cNvPr id="4" name="Picture 3" descr="A picture containing clipart&#10;&#10;Description generated with high confidence">
            <a:extLst>
              <a:ext uri="{FF2B5EF4-FFF2-40B4-BE49-F238E27FC236}">
                <a16:creationId xmlns:a16="http://schemas.microsoft.com/office/drawing/2014/main" id="{670DFA82-A3D5-462A-9C19-128BF89684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09906" y="5931152"/>
            <a:ext cx="2053094" cy="777008"/>
          </a:xfrm>
          <a:prstGeom prst="rect">
            <a:avLst/>
          </a:prstGeom>
          <a:effectLst/>
        </p:spPr>
      </p:pic>
    </p:spTree>
    <p:extLst>
      <p:ext uri="{BB962C8B-B14F-4D97-AF65-F5344CB8AC3E}">
        <p14:creationId xmlns:p14="http://schemas.microsoft.com/office/powerpoint/2010/main" val="26746211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a:effectLst/>
      </p:grpSpPr>
      <p:sp>
        <p:nvSpPr>
          <p:cNvPr id="9" name="Title 1"/>
          <p:cNvSpPr>
            <a:spLocks noGrp="1"/>
          </p:cNvSpPr>
          <p:nvPr>
            <p:ph type="title" hasCustomPrompt="1"/>
          </p:nvPr>
        </p:nvSpPr>
        <p:spPr>
          <a:xfrm>
            <a:off x="533400" y="228600"/>
            <a:ext cx="8229600" cy="1143000"/>
          </a:xfrm>
          <a:solidFill>
            <a:srgbClr val="0070C0"/>
          </a:solidFill>
          <a:effectLst/>
        </p:spPr>
        <p:txBody>
          <a:bodyPr>
            <a:normAutofit/>
          </a:bodyPr>
          <a:lstStyle>
            <a:lvl1pPr>
              <a:defRPr sz="4400" b="1" cap="all" baseline="0">
                <a:solidFill>
                  <a:schemeClr val="bg1"/>
                </a:solidFill>
                <a:effectLst/>
                <a:latin typeface="Arial" panose="020B0604020202020204" pitchFamily="34" charset="0"/>
                <a:ea typeface="Verdana" panose="020B0604030504040204" pitchFamily="34" charset="0"/>
                <a:cs typeface="Arial" panose="020B0604020202020204" pitchFamily="34" charset="0"/>
              </a:defRPr>
            </a:lvl1pPr>
          </a:lstStyle>
          <a:p>
            <a:r>
              <a:rPr lang="en-US">
                <a:effectLst/>
              </a:rPr>
              <a:t>Arial - Bold</a:t>
            </a:r>
          </a:p>
        </p:txBody>
      </p:sp>
      <p:sp>
        <p:nvSpPr>
          <p:cNvPr id="11" name="Content Placeholder 2"/>
          <p:cNvSpPr>
            <a:spLocks noGrp="1"/>
          </p:cNvSpPr>
          <p:nvPr>
            <p:ph idx="11"/>
          </p:nvPr>
        </p:nvSpPr>
        <p:spPr>
          <a:xfrm>
            <a:off x="533400" y="1828800"/>
            <a:ext cx="4038600" cy="4343401"/>
          </a:xfrm>
          <a:solidFill>
            <a:schemeClr val="bg1"/>
          </a:solidFill>
          <a:effectLst/>
        </p:spPr>
        <p:txBody>
          <a:bodyPr/>
          <a:lstStyle>
            <a:lvl1pPr>
              <a:buClrTx/>
              <a:defRPr>
                <a:effectLst/>
                <a:latin typeface="Arial" panose="020B0604020202020204" pitchFamily="34" charset="0"/>
                <a:ea typeface="Verdana" panose="020B0604030504040204" pitchFamily="34" charset="0"/>
                <a:cs typeface="Arial" panose="020B0604020202020204" pitchFamily="34" charset="0"/>
              </a:defRPr>
            </a:lvl1pPr>
            <a:lvl2pPr>
              <a:defRPr>
                <a:effectLst/>
                <a:latin typeface="Arial" panose="020B0604020202020204" pitchFamily="34" charset="0"/>
                <a:ea typeface="Verdana" panose="020B0604030504040204" pitchFamily="34" charset="0"/>
                <a:cs typeface="Arial" panose="020B0604020202020204" pitchFamily="34" charset="0"/>
              </a:defRPr>
            </a:lvl2pPr>
            <a:lvl3pPr>
              <a:buClr>
                <a:srgbClr val="1D2B50"/>
              </a:buClr>
              <a:defRPr>
                <a:effectLst/>
                <a:latin typeface="Arial" panose="020B0604020202020204" pitchFamily="34" charset="0"/>
                <a:ea typeface="Verdana" panose="020B0604030504040204" pitchFamily="34" charset="0"/>
                <a:cs typeface="Arial" panose="020B0604020202020204" pitchFamily="34" charset="0"/>
              </a:defRPr>
            </a:lvl3pPr>
            <a:lvl4pPr>
              <a:defRPr>
                <a:effectLst/>
                <a:latin typeface="Arial" panose="020B0604020202020204" pitchFamily="34" charset="0"/>
                <a:ea typeface="Verdana" panose="020B0604030504040204" pitchFamily="34" charset="0"/>
                <a:cs typeface="Arial" panose="020B0604020202020204" pitchFamily="34" charset="0"/>
              </a:defRPr>
            </a:lvl4pPr>
            <a:lvl5pPr>
              <a:defRPr>
                <a:effectLst/>
                <a:latin typeface="Arial" panose="020B0604020202020204" pitchFamily="34" charset="0"/>
                <a:ea typeface="Verdana" panose="020B0604030504040204" pitchFamily="34" charset="0"/>
                <a:cs typeface="Arial" panose="020B0604020202020204" pitchFamily="34" charset="0"/>
              </a:defRPr>
            </a:lvl5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12" name="Content Placeholder 2"/>
          <p:cNvSpPr>
            <a:spLocks noGrp="1"/>
          </p:cNvSpPr>
          <p:nvPr>
            <p:ph idx="12"/>
          </p:nvPr>
        </p:nvSpPr>
        <p:spPr>
          <a:xfrm>
            <a:off x="4648200" y="1828800"/>
            <a:ext cx="4038600" cy="4343401"/>
          </a:xfrm>
          <a:solidFill>
            <a:schemeClr val="bg1"/>
          </a:solidFill>
          <a:effectLst/>
        </p:spPr>
        <p:txBody>
          <a:bodyPr/>
          <a:lstStyle>
            <a:lvl1pPr>
              <a:buClrTx/>
              <a:defRPr>
                <a:effectLst/>
                <a:latin typeface="Arial" panose="020B0604020202020204" pitchFamily="34" charset="0"/>
                <a:ea typeface="Verdana" panose="020B0604030504040204" pitchFamily="34" charset="0"/>
                <a:cs typeface="Arial" panose="020B0604020202020204" pitchFamily="34" charset="0"/>
              </a:defRPr>
            </a:lvl1pPr>
            <a:lvl2pPr>
              <a:defRPr>
                <a:effectLst/>
                <a:latin typeface="Arial" panose="020B0604020202020204" pitchFamily="34" charset="0"/>
                <a:ea typeface="Verdana" panose="020B0604030504040204" pitchFamily="34" charset="0"/>
                <a:cs typeface="Arial" panose="020B0604020202020204" pitchFamily="34" charset="0"/>
              </a:defRPr>
            </a:lvl2pPr>
            <a:lvl3pPr>
              <a:buClr>
                <a:srgbClr val="1D2B50"/>
              </a:buClr>
              <a:defRPr>
                <a:effectLst/>
                <a:latin typeface="Arial" panose="020B0604020202020204" pitchFamily="34" charset="0"/>
                <a:ea typeface="Verdana" panose="020B0604030504040204" pitchFamily="34" charset="0"/>
                <a:cs typeface="Arial" panose="020B0604020202020204" pitchFamily="34" charset="0"/>
              </a:defRPr>
            </a:lvl3pPr>
            <a:lvl4pPr>
              <a:defRPr>
                <a:effectLst/>
                <a:latin typeface="Arial" panose="020B0604020202020204" pitchFamily="34" charset="0"/>
                <a:ea typeface="Verdana" panose="020B0604030504040204" pitchFamily="34" charset="0"/>
                <a:cs typeface="Arial" panose="020B0604020202020204" pitchFamily="34" charset="0"/>
              </a:defRPr>
            </a:lvl4pPr>
            <a:lvl5pPr>
              <a:defRPr>
                <a:effectLst/>
                <a:latin typeface="Arial" panose="020B0604020202020204" pitchFamily="34" charset="0"/>
                <a:ea typeface="Verdana" panose="020B0604030504040204" pitchFamily="34" charset="0"/>
                <a:cs typeface="Arial" panose="020B0604020202020204" pitchFamily="34" charset="0"/>
              </a:defRPr>
            </a:lvl5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pic>
        <p:nvPicPr>
          <p:cNvPr id="3" name="Picture 2" descr="A picture containing clipart&#10;&#10;Description generated with high confidence">
            <a:extLst>
              <a:ext uri="{FF2B5EF4-FFF2-40B4-BE49-F238E27FC236}">
                <a16:creationId xmlns:a16="http://schemas.microsoft.com/office/drawing/2014/main" id="{8BACB9F4-9C25-45FB-8F4C-C2E237A97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8506" y="6172201"/>
            <a:ext cx="1748294" cy="661655"/>
          </a:xfrm>
          <a:prstGeom prst="rect">
            <a:avLst/>
          </a:prstGeom>
          <a:effectLst/>
        </p:spPr>
      </p:pic>
    </p:spTree>
    <p:extLst>
      <p:ext uri="{BB962C8B-B14F-4D97-AF65-F5344CB8AC3E}">
        <p14:creationId xmlns:p14="http://schemas.microsoft.com/office/powerpoint/2010/main" val="15071768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a:effectLst/>
      </p:grpSpPr>
      <p:sp>
        <p:nvSpPr>
          <p:cNvPr id="2" name="Title 1"/>
          <p:cNvSpPr>
            <a:spLocks noGrp="1"/>
          </p:cNvSpPr>
          <p:nvPr>
            <p:ph type="title" hasCustomPrompt="1"/>
          </p:nvPr>
        </p:nvSpPr>
        <p:spPr>
          <a:xfrm>
            <a:off x="668062" y="3709359"/>
            <a:ext cx="7772400" cy="1362075"/>
          </a:xfrm>
          <a:effectLst/>
        </p:spPr>
        <p:txBody>
          <a:bodyPr anchor="t">
            <a:normAutofit/>
          </a:bodyPr>
          <a:lstStyle>
            <a:lvl1pPr algn="ctr">
              <a:defRPr sz="5400" b="1" cap="all" baseline="0">
                <a:solidFill>
                  <a:srgbClr val="0070C0"/>
                </a:solidFill>
                <a:effectLst/>
                <a:latin typeface="Arial" panose="020B0604020202020204" pitchFamily="34" charset="0"/>
                <a:ea typeface="Verdana" panose="020B0604030504040204" pitchFamily="34" charset="0"/>
                <a:cs typeface="Arial" panose="020B0604020202020204" pitchFamily="34" charset="0"/>
              </a:defRPr>
            </a:lvl1pPr>
          </a:lstStyle>
          <a:p>
            <a:r>
              <a:rPr lang="en-US">
                <a:effectLst/>
              </a:rPr>
              <a:t>Questions?</a:t>
            </a:r>
          </a:p>
        </p:txBody>
      </p:sp>
      <p:sp>
        <p:nvSpPr>
          <p:cNvPr id="3" name="Text Placeholder 2"/>
          <p:cNvSpPr>
            <a:spLocks noGrp="1"/>
          </p:cNvSpPr>
          <p:nvPr>
            <p:ph type="body" idx="1" hasCustomPrompt="1"/>
          </p:nvPr>
        </p:nvSpPr>
        <p:spPr>
          <a:xfrm>
            <a:off x="685800" y="5082936"/>
            <a:ext cx="7772400" cy="1500187"/>
          </a:xfrm>
          <a:effectLst/>
        </p:spPr>
        <p:txBody>
          <a:bodyPr anchor="t"/>
          <a:lstStyle>
            <a:lvl1pPr marL="0" marR="0" indent="0" algn="ctr" defTabSz="914400" rtl="0" eaLnBrk="1" fontAlgn="auto" latinLnBrk="0" hangingPunct="1">
              <a:lnSpc>
                <a:spcPct val="100000"/>
              </a:lnSpc>
              <a:spcBef>
                <a:spcPct val="20000"/>
              </a:spcBef>
              <a:spcAft>
                <a:spcPct val="0"/>
              </a:spcAft>
              <a:buClrTx/>
              <a:buSzTx/>
              <a:buFont typeface="Arial" panose="020B0604020202020204" pitchFamily="34" charset="0"/>
              <a:buNone/>
              <a:defRPr sz="2000" baseline="0">
                <a:solidFill>
                  <a:schemeClr val="tx1"/>
                </a:solidFill>
                <a:effectLst/>
                <a:latin typeface="BenchNine" panose="02000503000000000000" pitchFamily="2"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effectLst/>
              </a:defRPr>
            </a:lvl2pPr>
            <a:lvl3pPr marL="914400" indent="0">
              <a:buNone/>
              <a:defRPr sz="1600">
                <a:solidFill>
                  <a:schemeClr val="tx1">
                    <a:tint val="75000"/>
                  </a:schemeClr>
                </a:solidFill>
                <a:effectLst/>
              </a:defRPr>
            </a:lvl3pPr>
            <a:lvl4pPr marL="1371600" indent="0">
              <a:buNone/>
              <a:defRPr sz="1400">
                <a:solidFill>
                  <a:schemeClr val="tx1">
                    <a:tint val="75000"/>
                  </a:schemeClr>
                </a:solidFill>
                <a:effectLst/>
              </a:defRPr>
            </a:lvl4pPr>
            <a:lvl5pPr marL="1828800" indent="0">
              <a:buNone/>
              <a:defRPr sz="1400">
                <a:solidFill>
                  <a:schemeClr val="tx1">
                    <a:tint val="75000"/>
                  </a:schemeClr>
                </a:solidFill>
                <a:effectLst/>
              </a:defRPr>
            </a:lvl5pPr>
            <a:lvl6pPr marL="2286000" indent="0">
              <a:buNone/>
              <a:defRPr sz="1400">
                <a:solidFill>
                  <a:schemeClr val="tx1">
                    <a:tint val="75000"/>
                  </a:schemeClr>
                </a:solidFill>
                <a:effectLst/>
              </a:defRPr>
            </a:lvl6pPr>
            <a:lvl7pPr marL="2743200" indent="0">
              <a:buNone/>
              <a:defRPr sz="1400">
                <a:solidFill>
                  <a:schemeClr val="tx1">
                    <a:tint val="75000"/>
                  </a:schemeClr>
                </a:solidFill>
                <a:effectLst/>
              </a:defRPr>
            </a:lvl7pPr>
            <a:lvl8pPr marL="3200400" indent="0">
              <a:buNone/>
              <a:defRPr sz="1400">
                <a:solidFill>
                  <a:schemeClr val="tx1">
                    <a:tint val="75000"/>
                  </a:schemeClr>
                </a:solidFill>
                <a:effectLst/>
              </a:defRPr>
            </a:lvl8pPr>
            <a:lvl9pPr marL="3657600" indent="0">
              <a:buNone/>
              <a:defRPr sz="1400">
                <a:solidFill>
                  <a:schemeClr val="tx1">
                    <a:tint val="75000"/>
                  </a:schemeClr>
                </a:solidFill>
                <a:effectLst/>
              </a:defRPr>
            </a:lvl9pPr>
          </a:lstStyle>
          <a:p>
            <a:pPr marL="0" marR="0" lvl="0" indent="0" algn="ctr" defTabSz="914400" rtl="0" eaLnBrk="1" fontAlgn="auto" latinLnBrk="0" hangingPunct="1">
              <a:lnSpc>
                <a:spcPct val="100000"/>
              </a:lnSpc>
              <a:spcBef>
                <a:spcPct val="20000"/>
              </a:spcBef>
              <a:spcAft>
                <a:spcPct val="0"/>
              </a:spcAft>
              <a:buClrTx/>
              <a:buSzTx/>
              <a:buFont typeface="Arial" panose="020B0604020202020204" pitchFamily="34" charset="0"/>
              <a:buNone/>
              <a:defRPr>
                <a:effectLst/>
              </a:defRPr>
            </a:pPr>
            <a:r>
              <a:rPr lang="en-US">
                <a:effectLst/>
              </a:rPr>
              <a:t>Insert presenter name here</a:t>
            </a:r>
            <a:br>
              <a:rPr lang="en-US">
                <a:effectLst/>
              </a:rPr>
            </a:br>
            <a:r>
              <a:rPr lang="en-US">
                <a:effectLst/>
              </a:rPr>
              <a:t>Insert email here</a:t>
            </a:r>
            <a:br>
              <a:rPr lang="en-US">
                <a:effectLst/>
              </a:rPr>
            </a:br>
            <a:r>
              <a:rPr lang="en-US">
                <a:effectLst/>
              </a:rPr>
              <a:t>Insert phone # here</a:t>
            </a:r>
          </a:p>
          <a:p>
            <a:pPr marL="0" marR="0" lvl="0" indent="0" algn="ctr" defTabSz="914400" rtl="0" eaLnBrk="1" fontAlgn="auto" latinLnBrk="0" hangingPunct="1">
              <a:lnSpc>
                <a:spcPct val="100000"/>
              </a:lnSpc>
              <a:spcBef>
                <a:spcPct val="20000"/>
              </a:spcBef>
              <a:spcAft>
                <a:spcPct val="0"/>
              </a:spcAft>
              <a:buClrTx/>
              <a:buSzTx/>
              <a:buFont typeface="Arial" panose="020B0604020202020204" pitchFamily="34" charset="0"/>
              <a:buNone/>
              <a:defRPr>
                <a:effectLst/>
              </a:defRPr>
            </a:pPr>
            <a:endParaRPr lang="en-US">
              <a:effectLst/>
            </a:endParaRPr>
          </a:p>
          <a:p>
            <a:pPr lvl="0"/>
            <a:endParaRPr lang="en-US">
              <a:effectLst/>
            </a:endParaRPr>
          </a:p>
        </p:txBody>
      </p:sp>
      <p:pic>
        <p:nvPicPr>
          <p:cNvPr id="6" name="Picture 5" descr="A picture containing clipart&#10;&#10;Description generated with high confidence">
            <a:extLst>
              <a:ext uri="{FF2B5EF4-FFF2-40B4-BE49-F238E27FC236}">
                <a16:creationId xmlns:a16="http://schemas.microsoft.com/office/drawing/2014/main" id="{8170B06D-3A6C-44FC-97D3-60E9F253A1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9706" y="927712"/>
            <a:ext cx="6544588" cy="2476846"/>
          </a:xfrm>
          <a:prstGeom prst="rect">
            <a:avLst/>
          </a:prstGeom>
          <a:effectLst/>
        </p:spPr>
      </p:pic>
    </p:spTree>
    <p:extLst>
      <p:ext uri="{BB962C8B-B14F-4D97-AF65-F5344CB8AC3E}">
        <p14:creationId xmlns:p14="http://schemas.microsoft.com/office/powerpoint/2010/main" val="278386160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271145" y="88900"/>
            <a:ext cx="8026400" cy="1503680"/>
          </a:xfrm>
          <a:prstGeom prst="rect">
            <a:avLst/>
          </a:prstGeom>
          <a:noFill/>
          <a:ln w="0" cmpd="sng">
            <a:noFill/>
            <a:prstDash val="solid"/>
          </a:ln>
        </p:spPr>
        <p:txBody>
          <a:bodyPr vert="horz" lIns="0" tIns="635" rIns="0" bIns="0" anchor="t"/>
          <a:lstStyle/>
          <a:p>
            <a:pPr marL="0" marR="0" indent="0" algn="l">
              <a:lnSpc>
                <a:spcPts val="3700"/>
              </a:lnSpc>
              <a:spcAft>
                <a:spcPts val="0"/>
              </a:spcAft>
            </a:pPr>
            <a:r>
              <a:rPr lang="en-US" sz="3200" spc="-30">
                <a:solidFill>
                  <a:srgbClr val="FFFFFF"/>
                </a:solidFill>
                <a:latin typeface="Arial" panose="02020603050405020304" pitchFamily="2"/>
              </a:rPr>
              <a:t>Understanding the H-2A and H-2B Programs </a:t>
            </a:r>
          </a:p>
          <a:p>
            <a:pPr marL="0" marR="0" indent="0" algn="l">
              <a:lnSpc>
                <a:spcPts val="2700"/>
              </a:lnSpc>
              <a:spcBef>
                <a:spcPts val="140"/>
              </a:spcBef>
              <a:spcAft>
                <a:spcPts val="5270"/>
              </a:spcAft>
            </a:pPr>
            <a:r>
              <a:rPr lang="en-US" sz="2400" i="1" spc="0">
                <a:solidFill>
                  <a:srgbClr val="FFFFFF"/>
                </a:solidFill>
                <a:latin typeface="Arial" panose="02020603050405020304" pitchFamily="2"/>
              </a:rPr>
              <a:t>Overview of the Immigration Process </a:t>
            </a:r>
          </a:p>
        </p:txBody>
      </p:sp>
      <p:sp>
        <p:nvSpPr>
          <p:cNvPr id="7" name="Text Placeholder 6"/>
          <p:cNvSpPr>
            <a:spLocks noGrp="1"/>
          </p:cNvSpPr>
          <p:nvPr>
            <p:ph type="body" idx="10"/>
          </p:nvPr>
        </p:nvSpPr>
        <p:spPr>
          <a:xfrm>
            <a:off x="389890" y="1592580"/>
            <a:ext cx="792480" cy="303530"/>
          </a:xfrm>
          <a:prstGeom prst="rect">
            <a:avLst/>
          </a:prstGeom>
          <a:noFill/>
          <a:ln w="0" cmpd="sng">
            <a:noFill/>
            <a:prstDash val="solid"/>
          </a:ln>
        </p:spPr>
        <p:txBody>
          <a:bodyPr vert="horz" lIns="0" tIns="0" rIns="0" bIns="0" anchor="t"/>
          <a:lstStyle/>
          <a:p>
            <a:pPr marL="0" marR="0" indent="0" algn="l">
              <a:lnSpc>
                <a:spcPts val="2200"/>
              </a:lnSpc>
              <a:spcAft>
                <a:spcPts val="125"/>
              </a:spcAft>
            </a:pPr>
            <a:r>
              <a:rPr lang="en-US" sz="2000" b="1" spc="-55">
                <a:solidFill>
                  <a:srgbClr val="000000"/>
                </a:solidFill>
                <a:latin typeface="Arial" panose="02020603050405020304" pitchFamily="2"/>
              </a:rPr>
              <a:t>Step 1 </a:t>
            </a:r>
          </a:p>
        </p:txBody>
      </p:sp>
      <p:sp>
        <p:nvSpPr>
          <p:cNvPr id="10" name="Text Placeholder 9"/>
          <p:cNvSpPr>
            <a:spLocks noGrp="1"/>
          </p:cNvSpPr>
          <p:nvPr>
            <p:ph type="body" idx="10"/>
          </p:nvPr>
        </p:nvSpPr>
        <p:spPr>
          <a:xfrm>
            <a:off x="389890" y="2823845"/>
            <a:ext cx="792480" cy="312420"/>
          </a:xfrm>
          <a:prstGeom prst="rect">
            <a:avLst/>
          </a:prstGeom>
          <a:noFill/>
          <a:ln w="0" cmpd="sng">
            <a:noFill/>
            <a:prstDash val="solid"/>
          </a:ln>
        </p:spPr>
        <p:txBody>
          <a:bodyPr vert="horz" lIns="0" tIns="0" rIns="0" bIns="0" anchor="t"/>
          <a:lstStyle/>
          <a:p>
            <a:pPr marL="0" marR="0" indent="0" algn="l">
              <a:lnSpc>
                <a:spcPts val="2200"/>
              </a:lnSpc>
              <a:spcAft>
                <a:spcPts val="150"/>
              </a:spcAft>
            </a:pPr>
            <a:r>
              <a:rPr lang="en-US" sz="2000" b="1" spc="-50">
                <a:solidFill>
                  <a:srgbClr val="000000"/>
                </a:solidFill>
                <a:latin typeface="Arial" panose="02020603050405020304" pitchFamily="2"/>
              </a:rPr>
              <a:t>Step 2 </a:t>
            </a:r>
          </a:p>
        </p:txBody>
      </p:sp>
      <p:sp>
        <p:nvSpPr>
          <p:cNvPr id="13" name="Text Placeholder 12"/>
          <p:cNvSpPr>
            <a:spLocks noGrp="1"/>
          </p:cNvSpPr>
          <p:nvPr>
            <p:ph type="body" idx="10"/>
          </p:nvPr>
        </p:nvSpPr>
        <p:spPr>
          <a:xfrm>
            <a:off x="389890" y="4123690"/>
            <a:ext cx="792480" cy="1428750"/>
          </a:xfrm>
          <a:prstGeom prst="rect">
            <a:avLst/>
          </a:prstGeom>
          <a:noFill/>
          <a:ln w="0" cmpd="sng">
            <a:noFill/>
            <a:prstDash val="solid"/>
          </a:ln>
        </p:spPr>
        <p:txBody>
          <a:bodyPr vert="horz" lIns="0" tIns="0" rIns="0" bIns="0" anchor="t">
            <a:normAutofit fontScale="95000"/>
          </a:bodyPr>
          <a:lstStyle/>
          <a:p>
            <a:pPr marL="0" marR="0" indent="0" algn="l">
              <a:lnSpc>
                <a:spcPts val="1900"/>
              </a:lnSpc>
              <a:spcAft>
                <a:spcPts val="0"/>
              </a:spcAft>
            </a:pPr>
            <a:r>
              <a:rPr lang="en-US" sz="2000" b="1" spc="-10">
                <a:solidFill>
                  <a:srgbClr val="000000"/>
                </a:solidFill>
                <a:latin typeface="Arial" panose="02020603050405020304" pitchFamily="2"/>
              </a:rPr>
              <a:t>Step 3 </a:t>
            </a:r>
          </a:p>
          <a:p>
            <a:pPr marL="0" marR="0" indent="0" algn="l">
              <a:lnSpc>
                <a:spcPts val="2200"/>
              </a:lnSpc>
              <a:spcBef>
                <a:spcPts val="7045"/>
              </a:spcBef>
              <a:spcAft>
                <a:spcPts val="0"/>
              </a:spcAft>
            </a:pPr>
            <a:r>
              <a:rPr lang="en-US" sz="2000" b="1" spc="-50">
                <a:solidFill>
                  <a:srgbClr val="000000"/>
                </a:solidFill>
                <a:latin typeface="Arial" panose="02020603050405020304" pitchFamily="2"/>
              </a:rPr>
              <a:t>Step 4 </a:t>
            </a:r>
          </a:p>
        </p:txBody>
      </p:sp>
      <p:sp>
        <p:nvSpPr>
          <p:cNvPr id="16" name="Text Placeholder 15"/>
          <p:cNvSpPr>
            <a:spLocks noGrp="1"/>
          </p:cNvSpPr>
          <p:nvPr>
            <p:ph type="body" idx="10"/>
          </p:nvPr>
        </p:nvSpPr>
        <p:spPr>
          <a:xfrm>
            <a:off x="1618615" y="1592580"/>
            <a:ext cx="7353300" cy="4579620"/>
          </a:xfrm>
          <a:prstGeom prst="rect">
            <a:avLst/>
          </a:prstGeom>
          <a:noFill/>
          <a:ln w="0" cmpd="sng">
            <a:noFill/>
            <a:prstDash val="solid"/>
          </a:ln>
        </p:spPr>
        <p:txBody>
          <a:bodyPr vert="horz" lIns="0" tIns="0" rIns="0" bIns="0" anchor="t">
            <a:normAutofit fontScale="85000"/>
          </a:bodyPr>
          <a:lstStyle/>
          <a:p>
            <a:pPr marL="0" marR="0" indent="0" algn="l">
              <a:lnSpc>
                <a:spcPts val="2200"/>
              </a:lnSpc>
              <a:spcAft>
                <a:spcPts val="0"/>
              </a:spcAft>
            </a:pPr>
            <a:r>
              <a:rPr lang="en-US" sz="2000" spc="0">
                <a:solidFill>
                  <a:srgbClr val="000000"/>
                </a:solidFill>
                <a:latin typeface="Arial" panose="02020603050405020304" pitchFamily="2"/>
              </a:rPr>
              <a:t>Obtain a labor certification from the</a:t>
            </a:r>
            <a:r>
              <a:rPr lang="en-US" sz="2000" b="1" spc="0">
                <a:solidFill>
                  <a:srgbClr val="020266"/>
                </a:solidFill>
                <a:latin typeface="Arial" panose="02020603050405020304" pitchFamily="2"/>
              </a:rPr>
              <a:t> Department of Labor </a:t>
            </a:r>
          </a:p>
          <a:p>
            <a:pPr marL="457200" marR="822960" indent="0" algn="l">
              <a:lnSpc>
                <a:spcPts val="2400"/>
              </a:lnSpc>
              <a:spcBef>
                <a:spcPts val="480"/>
              </a:spcBef>
              <a:spcAft>
                <a:spcPts val="0"/>
              </a:spcAft>
            </a:pPr>
            <a:r>
              <a:rPr lang="en-US" sz="2250" spc="-10">
                <a:solidFill>
                  <a:srgbClr val="800102"/>
                </a:solidFill>
                <a:latin typeface="Arial" panose="02020603050405020304" pitchFamily="2"/>
              </a:rPr>
              <a:t>‒</a:t>
            </a:r>
            <a:r>
              <a:rPr lang="en-US" sz="2000" spc="-10">
                <a:solidFill>
                  <a:srgbClr val="000000"/>
                </a:solidFill>
                <a:latin typeface="Arial" panose="02020603050405020304" pitchFamily="2"/>
              </a:rPr>
              <a:t> Requires conducting a labor market test with the State Workforce Agency where work will be performed </a:t>
            </a:r>
          </a:p>
          <a:p>
            <a:pPr marL="0" marR="228600" indent="0" algn="l">
              <a:lnSpc>
                <a:spcPts val="2400"/>
              </a:lnSpc>
              <a:spcBef>
                <a:spcPts val="2230"/>
              </a:spcBef>
              <a:spcAft>
                <a:spcPts val="0"/>
              </a:spcAft>
            </a:pPr>
            <a:r>
              <a:rPr lang="en-US" sz="2000" spc="0">
                <a:solidFill>
                  <a:srgbClr val="000000"/>
                </a:solidFill>
                <a:latin typeface="Arial" panose="02020603050405020304" pitchFamily="2"/>
              </a:rPr>
              <a:t>Obtain an approved petition from the</a:t>
            </a:r>
            <a:r>
              <a:rPr lang="en-US" sz="2000" b="1" spc="0">
                <a:solidFill>
                  <a:srgbClr val="020266"/>
                </a:solidFill>
                <a:latin typeface="Arial" panose="02020603050405020304" pitchFamily="2"/>
              </a:rPr>
              <a:t> DHS United States Citizenship and Immigration Service</a:t>
            </a:r>
            <a:r>
              <a:rPr lang="en-US" sz="2000" spc="0">
                <a:solidFill>
                  <a:srgbClr val="000000"/>
                </a:solidFill>
                <a:latin typeface="Arial" panose="02020603050405020304" pitchFamily="2"/>
              </a:rPr>
              <a:t> for a specific number of workers under H-2A or H-2B visa classification </a:t>
            </a:r>
          </a:p>
          <a:p>
            <a:pPr marL="0" marR="182880" indent="0" algn="l">
              <a:lnSpc>
                <a:spcPts val="2400"/>
              </a:lnSpc>
              <a:spcBef>
                <a:spcPts val="2520"/>
              </a:spcBef>
              <a:spcAft>
                <a:spcPts val="0"/>
              </a:spcAft>
            </a:pPr>
            <a:r>
              <a:rPr lang="en-US" sz="2000" spc="0">
                <a:solidFill>
                  <a:srgbClr val="000000"/>
                </a:solidFill>
                <a:latin typeface="Arial" panose="02020603050405020304" pitchFamily="2"/>
              </a:rPr>
              <a:t>After receiving USCIS petition approval, </a:t>
            </a:r>
            <a:r>
              <a:rPr lang="en-US" sz="2000" u="sng" spc="0">
                <a:solidFill>
                  <a:srgbClr val="000000"/>
                </a:solidFill>
                <a:latin typeface="Arial" panose="02020603050405020304" pitchFamily="2"/>
              </a:rPr>
              <a:t>workers</a:t>
            </a:r>
            <a:r>
              <a:rPr lang="en-US" sz="2000" spc="0">
                <a:solidFill>
                  <a:srgbClr val="000000"/>
                </a:solidFill>
                <a:latin typeface="Arial" panose="02020603050405020304" pitchFamily="2"/>
              </a:rPr>
              <a:t> will apply with one of the</a:t>
            </a:r>
            <a:r>
              <a:rPr lang="en-US" sz="2000" b="1" spc="0">
                <a:solidFill>
                  <a:srgbClr val="020266"/>
                </a:solidFill>
                <a:latin typeface="Arial" panose="02020603050405020304" pitchFamily="2"/>
              </a:rPr>
              <a:t> Department of State</a:t>
            </a:r>
            <a:r>
              <a:rPr lang="en-US" sz="2000" spc="0">
                <a:solidFill>
                  <a:srgbClr val="000000"/>
                </a:solidFill>
                <a:latin typeface="Arial" panose="02020603050405020304" pitchFamily="2"/>
              </a:rPr>
              <a:t> visa-issuing consulates abroad for an H-2A or H-2B visa </a:t>
            </a:r>
          </a:p>
          <a:p>
            <a:pPr marL="0" marR="0" indent="0" algn="l">
              <a:lnSpc>
                <a:spcPts val="2400"/>
              </a:lnSpc>
              <a:spcBef>
                <a:spcPts val="2185"/>
              </a:spcBef>
              <a:spcAft>
                <a:spcPts val="0"/>
              </a:spcAft>
            </a:pPr>
            <a:r>
              <a:rPr lang="en-US" sz="2000" spc="0">
                <a:solidFill>
                  <a:srgbClr val="000000"/>
                </a:solidFill>
                <a:latin typeface="Arial" panose="02020603050405020304" pitchFamily="2"/>
              </a:rPr>
              <a:t>After receiving the visa from a DOS consulate, workers arrive at a port of entry where</a:t>
            </a:r>
            <a:r>
              <a:rPr lang="en-US" sz="1950" b="1" spc="0">
                <a:solidFill>
                  <a:srgbClr val="020266"/>
                </a:solidFill>
                <a:latin typeface="Arial" panose="02020603050405020304" pitchFamily="2"/>
              </a:rPr>
              <a:t> DHS’s Customs and Border Protection </a:t>
            </a:r>
            <a:r>
              <a:rPr lang="en-US" sz="2000" spc="0">
                <a:solidFill>
                  <a:srgbClr val="000000"/>
                </a:solidFill>
                <a:latin typeface="Arial" panose="02020603050405020304" pitchFamily="2"/>
              </a:rPr>
              <a:t>officers verify eligibility for admission and length of stay </a:t>
            </a:r>
          </a:p>
        </p:txBody>
      </p:sp>
      <p:sp>
        <p:nvSpPr>
          <p:cNvPr id="17" name="Text Placeholder 16"/>
          <p:cNvSpPr>
            <a:spLocks noGrp="1"/>
          </p:cNvSpPr>
          <p:nvPr>
            <p:ph type="body" idx="10"/>
          </p:nvPr>
        </p:nvSpPr>
        <p:spPr>
          <a:xfrm>
            <a:off x="0" y="6517005"/>
            <a:ext cx="9144000" cy="175895"/>
          </a:xfrm>
          <a:prstGeom prst="rect">
            <a:avLst/>
          </a:prstGeom>
          <a:noFill/>
          <a:ln w="0" cmpd="sng">
            <a:noFill/>
            <a:prstDash val="solid"/>
          </a:ln>
        </p:spPr>
        <p:txBody>
          <a:bodyPr vert="horz" lIns="0" tIns="0" rIns="0" bIns="0" anchor="t"/>
          <a:lstStyle/>
          <a:p>
            <a:pPr marL="228600" marR="0" indent="0" algn="l">
              <a:lnSpc>
                <a:spcPts val="1200"/>
              </a:lnSpc>
              <a:spcAft>
                <a:spcPts val="150"/>
              </a:spcAft>
              <a:tabLst>
                <a:tab pos="8778240" algn="l"/>
              </a:tabLst>
            </a:pPr>
            <a:r>
              <a:rPr lang="en-US" sz="900" i="1" spc="0">
                <a:solidFill>
                  <a:srgbClr val="000000"/>
                </a:solidFill>
                <a:latin typeface="Verdana" panose="02020603050405020304" pitchFamily="2"/>
              </a:rPr>
              <a:t>For Government Training Use Only (September 2016) </a:t>
            </a:r>
            <a:r>
              <a:rPr lang="en-US" sz="1000" i="1" spc="0">
                <a:solidFill>
                  <a:srgbClr val="000000"/>
                </a:solidFill>
                <a:latin typeface="Verdana" panose="02020603050405020304" pitchFamily="2"/>
              </a:rPr>
              <a:t>5 </a:t>
            </a:r>
          </a:p>
        </p:txBody>
      </p:sp>
    </p:spTree>
    <p:extLst>
      <p:ext uri="{BB962C8B-B14F-4D97-AF65-F5344CB8AC3E}">
        <p14:creationId xmlns:p14="http://schemas.microsoft.com/office/powerpoint/2010/main" val="17470230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FFFF"/>
            </a:gs>
            <a:gs pos="100000">
              <a:schemeClr val="tx1">
                <a:lumMod val="95000"/>
                <a:lumOff val="5000"/>
              </a:schemeClr>
            </a:gs>
            <a:gs pos="100000">
              <a:srgbClr val="FFFFFF"/>
            </a:gs>
            <a:gs pos="100000">
              <a:schemeClr val="bg1">
                <a:lumMod val="75000"/>
              </a:schemeClr>
            </a:gs>
            <a:gs pos="100000">
              <a:schemeClr val="bg1">
                <a:lumMod val="75000"/>
              </a:schemeClr>
            </a:gs>
            <a:gs pos="100000">
              <a:srgbClr val="CFCFCF"/>
            </a:gs>
            <a:gs pos="100000">
              <a:schemeClr val="bg1">
                <a:lumMod val="85000"/>
              </a:schemeClr>
            </a:gs>
            <a:gs pos="100000">
              <a:srgbClr val="FFFFFF"/>
            </a:gs>
            <a:gs pos="100000">
              <a:srgbClr val="7F7F7F"/>
            </a:gs>
          </a:gsLst>
          <a:lin ang="5400000" scaled="0"/>
          <a:tileRect/>
        </a:gradFill>
        <a:effectLst/>
      </p:bgPr>
    </p:bg>
    <p:spTree>
      <p:nvGrpSpPr>
        <p:cNvPr id="1" name=""/>
        <p:cNvGrpSpPr/>
        <p:nvPr/>
      </p:nvGrpSpPr>
      <p:grpSpPr>
        <a:xfrm>
          <a:off x="0" y="0"/>
          <a:ext cx="0" cy="0"/>
          <a:chOff x="0" y="0"/>
          <a:chExt cx="0" cy="0"/>
        </a:xfrm>
        <a:effectLst/>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a:effectLst/>
              </a:rPr>
              <a:t>Click to edit Master title style</a:t>
            </a:r>
          </a:p>
        </p:txBody>
      </p:sp>
      <p:sp>
        <p:nvSpPr>
          <p:cNvPr id="3" name="Text Placeholder 2"/>
          <p:cNvSpPr>
            <a:spLocks noGrp="1"/>
          </p:cNvSpPr>
          <p:nvPr>
            <p:ph type="body" idx="1"/>
          </p:nvPr>
        </p:nvSpPr>
        <p:spPr>
          <a:xfrm>
            <a:off x="457200" y="1600200"/>
            <a:ext cx="8229600" cy="4525963"/>
          </a:xfrm>
          <a:prstGeom prst="rect">
            <a:avLst/>
          </a:prstGeom>
          <a:effectLst/>
        </p:spPr>
        <p:txBody>
          <a:bodyPr vert="horz" lIns="91440" tIns="45720" rIns="91440" bIns="45720" rtlCol="0">
            <a:normAutofit/>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2"/>
          </p:nvPr>
        </p:nvSpPr>
        <p:spPr>
          <a:xfrm>
            <a:off x="457200" y="6356350"/>
            <a:ext cx="2133600" cy="365125"/>
          </a:xfrm>
          <a:prstGeom prst="rect">
            <a:avLst/>
          </a:prstGeom>
          <a:effectLst/>
        </p:spPr>
        <p:txBody>
          <a:bodyPr vert="horz" lIns="91440" tIns="45720" rIns="91440" bIns="45720" rtlCol="0" anchor="ctr"/>
          <a:lstStyle>
            <a:lvl1pPr algn="l">
              <a:defRPr sz="1200">
                <a:solidFill>
                  <a:schemeClr val="tx1">
                    <a:tint val="75000"/>
                  </a:schemeClr>
                </a:solidFill>
                <a:effectLst/>
              </a:defRPr>
            </a:lvl1pPr>
          </a:lstStyle>
          <a:p>
            <a:fld id="{CB0C3C02-F4D0-48C7-8FAE-92D47080881C}" type="datetimeFigureOut">
              <a:rPr lang="en-US" smtClean="0">
                <a:effectLst/>
              </a:rPr>
              <a:t>1/15/2020</a:t>
            </a:fld>
            <a:endParaRPr lang="en-US">
              <a:effectLst/>
            </a:endParaRPr>
          </a:p>
        </p:txBody>
      </p:sp>
      <p:sp>
        <p:nvSpPr>
          <p:cNvPr id="5" name="Footer Placeholder 4"/>
          <p:cNvSpPr>
            <a:spLocks noGrp="1"/>
          </p:cNvSpPr>
          <p:nvPr>
            <p:ph type="ftr" sz="quarter" idx="3"/>
          </p:nvPr>
        </p:nvSpPr>
        <p:spPr>
          <a:xfrm>
            <a:off x="3124200" y="6356350"/>
            <a:ext cx="2895600" cy="365125"/>
          </a:xfrm>
          <a:prstGeom prst="rect">
            <a:avLst/>
          </a:prstGeom>
          <a:effectLst/>
        </p:spPr>
        <p:txBody>
          <a:bodyPr vert="horz" lIns="91440" tIns="45720" rIns="91440" bIns="45720" rtlCol="0" anchor="ctr"/>
          <a:lstStyle>
            <a:lvl1pPr algn="ctr">
              <a:defRPr sz="1200">
                <a:solidFill>
                  <a:schemeClr val="tx1">
                    <a:tint val="75000"/>
                  </a:schemeClr>
                </a:solidFill>
                <a:effectLst/>
              </a:defRPr>
            </a:lvl1pPr>
          </a:lstStyle>
          <a:p>
            <a:endParaRPr lang="en-US">
              <a:effectLst/>
            </a:endParaRPr>
          </a:p>
        </p:txBody>
      </p:sp>
      <p:sp>
        <p:nvSpPr>
          <p:cNvPr id="6" name="Slide Number Placeholder 5"/>
          <p:cNvSpPr>
            <a:spLocks noGrp="1"/>
          </p:cNvSpPr>
          <p:nvPr>
            <p:ph type="sldNum" sz="quarter" idx="4"/>
          </p:nvPr>
        </p:nvSpPr>
        <p:spPr>
          <a:xfrm>
            <a:off x="6553200" y="6356350"/>
            <a:ext cx="2133600" cy="365125"/>
          </a:xfrm>
          <a:prstGeom prst="rect">
            <a:avLst/>
          </a:prstGeom>
          <a:effectLst/>
        </p:spPr>
        <p:txBody>
          <a:bodyPr vert="horz" lIns="91440" tIns="45720" rIns="91440" bIns="45720" rtlCol="0" anchor="ctr"/>
          <a:lstStyle>
            <a:lvl1pPr algn="r">
              <a:defRPr sz="1200">
                <a:solidFill>
                  <a:schemeClr val="tx1">
                    <a:tint val="75000"/>
                  </a:schemeClr>
                </a:solidFill>
                <a:effectLst/>
              </a:defRPr>
            </a:lvl1pPr>
          </a:lstStyle>
          <a:p>
            <a:fld id="{F7FF7412-CC7C-471F-875D-F6162E7221C6}" type="slidenum">
              <a:rPr lang="en-US" smtClean="0">
                <a:effectLst/>
              </a:rPr>
              <a:t>‹#›</a:t>
            </a:fld>
            <a:endParaRPr lang="en-US">
              <a:effectLst/>
            </a:endParaRPr>
          </a:p>
        </p:txBody>
      </p:sp>
    </p:spTree>
    <p:extLst>
      <p:ext uri="{BB962C8B-B14F-4D97-AF65-F5344CB8AC3E}">
        <p14:creationId xmlns:p14="http://schemas.microsoft.com/office/powerpoint/2010/main" val="138019856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3" r:id="rId4"/>
    <p:sldLayoutId id="2147483656" r:id="rId5"/>
    <p:sldLayoutId id="2147483657" r:id="rId6"/>
  </p:sldLayoutIdLst>
  <p:transition/>
  <p:txStyles>
    <p:titleStyle>
      <a:lvl1pPr algn="ctr" defTabSz="914400" rtl="0" eaLnBrk="1" latinLnBrk="0" hangingPunct="1">
        <a:spcBef>
          <a:spcPct val="0"/>
        </a:spcBef>
        <a:buNone/>
        <a:defRPr sz="4400" kern="1200">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effectLst/>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effectLst/>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effectLst/>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effectLst/>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effectLst/>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effectLst/>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effectLst/>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effectLst/>
          <a:latin typeface="+mn-lt"/>
          <a:ea typeface="+mn-ea"/>
          <a:cs typeface="+mn-cs"/>
        </a:defRPr>
      </a:lvl9pPr>
    </p:bodyStyle>
    <p:other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than.Huff@phelp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brandon.davis@phelps.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commons.wikimedia.org/wiki/file:question.sv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66B30F85-017C-43BC-9CAB-643BFCC19FA0}"/>
              </a:ext>
            </a:extLst>
          </p:cNvPr>
          <p:cNvSpPr>
            <a:spLocks noGrp="1"/>
          </p:cNvSpPr>
          <p:nvPr>
            <p:ph type="title"/>
          </p:nvPr>
        </p:nvSpPr>
        <p:spPr>
          <a:xfrm>
            <a:off x="685800" y="3571249"/>
            <a:ext cx="7772400" cy="1500186"/>
          </a:xfrm>
          <a:effectLst/>
        </p:spPr>
        <p:txBody>
          <a:bodyPr>
            <a:normAutofit/>
          </a:bodyPr>
          <a:lstStyle/>
          <a:p>
            <a:r>
              <a:rPr lang="en-US" dirty="0">
                <a:effectLst/>
              </a:rPr>
              <a:t>2020 Vision: Finding clarity on labor and employment risks in the New year</a:t>
            </a:r>
          </a:p>
        </p:txBody>
      </p:sp>
      <p:sp>
        <p:nvSpPr>
          <p:cNvPr id="3" name="Text Placeholder 2">
            <a:extLst>
              <a:ext uri="{FF2B5EF4-FFF2-40B4-BE49-F238E27FC236}">
                <a16:creationId xmlns:a16="http://schemas.microsoft.com/office/drawing/2014/main" id="{76BF454E-22F3-4299-8234-2CB7CD0FFC52}"/>
              </a:ext>
            </a:extLst>
          </p:cNvPr>
          <p:cNvSpPr>
            <a:spLocks noGrp="1"/>
          </p:cNvSpPr>
          <p:nvPr>
            <p:ph type="body" idx="1"/>
          </p:nvPr>
        </p:nvSpPr>
        <p:spPr>
          <a:xfrm>
            <a:off x="4572000" y="5082936"/>
            <a:ext cx="3886200" cy="1500187"/>
          </a:xfrm>
          <a:effectLst/>
        </p:spPr>
        <p:txBody>
          <a:bodyPr>
            <a:normAutofit/>
          </a:bodyPr>
          <a:lstStyle/>
          <a:p>
            <a:r>
              <a:rPr lang="en-US" b="1" dirty="0">
                <a:effectLst/>
              </a:rPr>
              <a:t>NATHAN HUFF</a:t>
            </a:r>
          </a:p>
          <a:p>
            <a:r>
              <a:rPr lang="en-US" b="1" dirty="0">
                <a:hlinkClick r:id="rId3"/>
              </a:rPr>
              <a:t>n</a:t>
            </a:r>
            <a:r>
              <a:rPr lang="en-US" b="1" dirty="0">
                <a:effectLst/>
                <a:hlinkClick r:id="rId3"/>
              </a:rPr>
              <a:t>athan.huff@phelps.com</a:t>
            </a:r>
            <a:endParaRPr lang="en-US" b="1" dirty="0">
              <a:effectLst/>
            </a:endParaRPr>
          </a:p>
          <a:p>
            <a:r>
              <a:rPr lang="en-US" b="1" dirty="0"/>
              <a:t>(919) 789-5307</a:t>
            </a:r>
            <a:endParaRPr lang="en-US" b="1" dirty="0">
              <a:effectLst/>
            </a:endParaRPr>
          </a:p>
        </p:txBody>
      </p:sp>
      <p:sp>
        <p:nvSpPr>
          <p:cNvPr id="5" name="Text Placeholder 2">
            <a:extLst>
              <a:ext uri="{FF2B5EF4-FFF2-40B4-BE49-F238E27FC236}">
                <a16:creationId xmlns:a16="http://schemas.microsoft.com/office/drawing/2014/main" id="{F0894DC1-D3B7-4128-8E88-C3B5ABB54FB4}"/>
              </a:ext>
            </a:extLst>
          </p:cNvPr>
          <p:cNvSpPr txBox="1">
            <a:spLocks/>
          </p:cNvSpPr>
          <p:nvPr/>
        </p:nvSpPr>
        <p:spPr>
          <a:xfrm>
            <a:off x="990600" y="5094437"/>
            <a:ext cx="3886200" cy="1500187"/>
          </a:xfrm>
          <a:prstGeom prst="rect">
            <a:avLst/>
          </a:prstGeom>
          <a:effectLst/>
        </p:spPr>
        <p:txBody>
          <a:bodyPr vert="horz" lIns="91440" tIns="45720" rIns="91440" bIns="45720" rtlCol="0" anchor="t">
            <a:normAutofit/>
          </a:bodyPr>
          <a:lstStyle>
            <a:lvl1pPr marL="0" marR="0" indent="0" algn="ctr" defTabSz="914400" rtl="0" eaLnBrk="1" fontAlgn="auto" latinLnBrk="0" hangingPunct="1">
              <a:lnSpc>
                <a:spcPct val="100000"/>
              </a:lnSpc>
              <a:spcBef>
                <a:spcPct val="20000"/>
              </a:spcBef>
              <a:spcAft>
                <a:spcPct val="0"/>
              </a:spcAft>
              <a:buClrTx/>
              <a:buSzTx/>
              <a:buFont typeface="Arial" panose="020B0604020202020204" pitchFamily="34" charset="0"/>
              <a:buNone/>
              <a:defRPr sz="2000" kern="1200" baseline="0">
                <a:solidFill>
                  <a:schemeClr val="tx1"/>
                </a:solidFill>
                <a:effectLst/>
                <a:latin typeface="BenchNine" panose="02000503000000000000" pitchFamily="2" charset="0"/>
                <a:ea typeface="Verdana" panose="020B0604030504040204" pitchFamily="34" charset="0"/>
                <a:cs typeface="Verdana" panose="020B060403050404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effectLst/>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effectLst/>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effectLst/>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effectLst/>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effectLst/>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effectLst/>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effectLst/>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effectLst/>
                <a:latin typeface="+mn-lt"/>
                <a:ea typeface="+mn-ea"/>
                <a:cs typeface="+mn-cs"/>
              </a:defRPr>
            </a:lvl9pPr>
          </a:lstStyle>
          <a:p>
            <a:r>
              <a:rPr lang="en-US" b="1" dirty="0"/>
              <a:t>BRANDON DAVIS</a:t>
            </a:r>
          </a:p>
          <a:p>
            <a:r>
              <a:rPr lang="en-US" b="1" dirty="0">
                <a:hlinkClick r:id="rId4"/>
              </a:rPr>
              <a:t>brandon.davis@phelps.com</a:t>
            </a:r>
            <a:endParaRPr lang="en-US" b="1" dirty="0"/>
          </a:p>
          <a:p>
            <a:r>
              <a:rPr lang="en-US" b="1" dirty="0"/>
              <a:t>(504) 566-1302</a:t>
            </a:r>
          </a:p>
        </p:txBody>
      </p:sp>
    </p:spTree>
    <p:extLst>
      <p:ext uri="{BB962C8B-B14F-4D97-AF65-F5344CB8AC3E}">
        <p14:creationId xmlns:p14="http://schemas.microsoft.com/office/powerpoint/2010/main" val="251003404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948188-6955-457D-86EB-1D02E7F81061}"/>
              </a:ext>
            </a:extLst>
          </p:cNvPr>
          <p:cNvSpPr>
            <a:spLocks noGrp="1"/>
          </p:cNvSpPr>
          <p:nvPr>
            <p:ph idx="1"/>
          </p:nvPr>
        </p:nvSpPr>
        <p:spPr/>
        <p:txBody>
          <a:bodyPr>
            <a:normAutofit fontScale="92500" lnSpcReduction="10000"/>
          </a:bodyPr>
          <a:lstStyle/>
          <a:p>
            <a:r>
              <a:rPr lang="en-US" dirty="0"/>
              <a:t>Same month, FLOC’s lawyer sends a “Sue and Settle” letter:</a:t>
            </a:r>
          </a:p>
          <a:p>
            <a:pPr marL="857250" lvl="2" indent="0">
              <a:spcBef>
                <a:spcPts val="600"/>
              </a:spcBef>
              <a:spcAft>
                <a:spcPts val="600"/>
              </a:spcAft>
              <a:buNone/>
            </a:pPr>
            <a:r>
              <a:rPr lang="en-US" sz="1900" dirty="0"/>
              <a:t>My clients are prepared to file suit in the U.S. District Court for the Eastern District of North Carolina on behalf of themselves and others similarly situated . . . However, before doing so, my clients are strongly interested in at least attempting to resolve the issues that they have raised in this letter without any litigation. . . .  </a:t>
            </a:r>
            <a:r>
              <a:rPr lang="en-US" sz="1900" dirty="0">
                <a:highlight>
                  <a:srgbClr val="FFFF00"/>
                </a:highlight>
              </a:rPr>
              <a:t>As a part of that settlement, it is my understanding that my clients, as active members in the FLOC union movement, are willing to discuss making significant concessions . . . in exchange for . . . a written agreement by you and your company to enter into a collective bargaining agreement with FLOC . . . .</a:t>
            </a:r>
          </a:p>
          <a:p>
            <a:endParaRPr lang="en-US" dirty="0"/>
          </a:p>
          <a:p>
            <a:pPr marL="0" indent="0">
              <a:buNone/>
            </a:pPr>
            <a:endParaRPr lang="en-US" dirty="0"/>
          </a:p>
        </p:txBody>
      </p:sp>
      <p:sp>
        <p:nvSpPr>
          <p:cNvPr id="3" name="Title 2">
            <a:extLst>
              <a:ext uri="{FF2B5EF4-FFF2-40B4-BE49-F238E27FC236}">
                <a16:creationId xmlns:a16="http://schemas.microsoft.com/office/drawing/2014/main" id="{FA496483-C05D-4DE2-AAC1-BF409D06BEF3}"/>
              </a:ext>
            </a:extLst>
          </p:cNvPr>
          <p:cNvSpPr>
            <a:spLocks noGrp="1"/>
          </p:cNvSpPr>
          <p:nvPr>
            <p:ph type="title"/>
          </p:nvPr>
        </p:nvSpPr>
        <p:spPr/>
        <p:txBody>
          <a:bodyPr>
            <a:normAutofit/>
          </a:bodyPr>
          <a:lstStyle/>
          <a:p>
            <a:r>
              <a:rPr lang="en-US" sz="3600" b="0" dirty="0"/>
              <a:t>Hypo: Dunbar Farms</a:t>
            </a:r>
          </a:p>
        </p:txBody>
      </p:sp>
    </p:spTree>
    <p:extLst>
      <p:ext uri="{BB962C8B-B14F-4D97-AF65-F5344CB8AC3E}">
        <p14:creationId xmlns:p14="http://schemas.microsoft.com/office/powerpoint/2010/main" val="416812819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948188-6955-457D-86EB-1D02E7F81061}"/>
              </a:ext>
            </a:extLst>
          </p:cNvPr>
          <p:cNvSpPr>
            <a:spLocks noGrp="1"/>
          </p:cNvSpPr>
          <p:nvPr>
            <p:ph idx="1"/>
          </p:nvPr>
        </p:nvSpPr>
        <p:spPr/>
        <p:txBody>
          <a:bodyPr>
            <a:normAutofit fontScale="92500" lnSpcReduction="10000"/>
          </a:bodyPr>
          <a:lstStyle/>
          <a:p>
            <a:r>
              <a:rPr lang="en-US" sz="2700" dirty="0"/>
              <a:t>When Dunbar Farms refuses collective bargaining:</a:t>
            </a:r>
          </a:p>
          <a:p>
            <a:pPr lvl="1"/>
            <a:r>
              <a:rPr lang="en-US" sz="2300" dirty="0"/>
              <a:t>Negative P.R. campaign</a:t>
            </a:r>
          </a:p>
          <a:p>
            <a:pPr lvl="1"/>
            <a:r>
              <a:rPr lang="en-US" sz="2300" dirty="0"/>
              <a:t>Pressuring Dunbar Farms’ largest customers</a:t>
            </a:r>
          </a:p>
          <a:p>
            <a:pPr lvl="1"/>
            <a:r>
              <a:rPr lang="en-US" sz="2300" dirty="0"/>
              <a:t>Federal court class action lawsuit </a:t>
            </a:r>
          </a:p>
          <a:p>
            <a:pPr lvl="1"/>
            <a:r>
              <a:rPr lang="en-US" sz="2300" dirty="0"/>
              <a:t>18 months of litigation </a:t>
            </a:r>
          </a:p>
          <a:p>
            <a:pPr lvl="1"/>
            <a:r>
              <a:rPr lang="en-US" sz="2300" dirty="0"/>
              <a:t>Legal fees in excess of $150k </a:t>
            </a:r>
          </a:p>
          <a:p>
            <a:pPr lvl="1"/>
            <a:r>
              <a:rPr lang="en-US" sz="2300" dirty="0"/>
              <a:t>settled at mediation for more than $100k</a:t>
            </a:r>
          </a:p>
          <a:p>
            <a:pPr lvl="1"/>
            <a:r>
              <a:rPr lang="en-US" sz="2300" dirty="0"/>
              <a:t>Collective Bargaining is not part of settlement </a:t>
            </a:r>
          </a:p>
          <a:p>
            <a:pPr lvl="1"/>
            <a:r>
              <a:rPr lang="en-US" sz="2300" dirty="0"/>
              <a:t>Case is finally dismissed in mid 2017</a:t>
            </a:r>
          </a:p>
          <a:p>
            <a:pPr lvl="1"/>
            <a:r>
              <a:rPr lang="en-US" sz="2300" b="1" dirty="0"/>
              <a:t>But . . . </a:t>
            </a:r>
            <a:endParaRPr lang="en-US" b="1" dirty="0"/>
          </a:p>
          <a:p>
            <a:pPr marL="0" indent="0">
              <a:buNone/>
            </a:pPr>
            <a:endParaRPr lang="en-US" dirty="0"/>
          </a:p>
        </p:txBody>
      </p:sp>
      <p:sp>
        <p:nvSpPr>
          <p:cNvPr id="3" name="Title 2">
            <a:extLst>
              <a:ext uri="{FF2B5EF4-FFF2-40B4-BE49-F238E27FC236}">
                <a16:creationId xmlns:a16="http://schemas.microsoft.com/office/drawing/2014/main" id="{FA496483-C05D-4DE2-AAC1-BF409D06BEF3}"/>
              </a:ext>
            </a:extLst>
          </p:cNvPr>
          <p:cNvSpPr>
            <a:spLocks noGrp="1"/>
          </p:cNvSpPr>
          <p:nvPr>
            <p:ph type="title"/>
          </p:nvPr>
        </p:nvSpPr>
        <p:spPr/>
        <p:txBody>
          <a:bodyPr>
            <a:normAutofit/>
          </a:bodyPr>
          <a:lstStyle/>
          <a:p>
            <a:r>
              <a:rPr lang="en-US" sz="3600" b="0" dirty="0"/>
              <a:t>Hypo: Dunbar Farms</a:t>
            </a:r>
          </a:p>
        </p:txBody>
      </p:sp>
    </p:spTree>
    <p:extLst>
      <p:ext uri="{BB962C8B-B14F-4D97-AF65-F5344CB8AC3E}">
        <p14:creationId xmlns:p14="http://schemas.microsoft.com/office/powerpoint/2010/main" val="120828477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948188-6955-457D-86EB-1D02E7F81061}"/>
              </a:ext>
            </a:extLst>
          </p:cNvPr>
          <p:cNvSpPr>
            <a:spLocks noGrp="1"/>
          </p:cNvSpPr>
          <p:nvPr>
            <p:ph idx="1"/>
          </p:nvPr>
        </p:nvSpPr>
        <p:spPr>
          <a:xfrm>
            <a:off x="533400" y="1828799"/>
            <a:ext cx="8229600" cy="4191001"/>
          </a:xfrm>
        </p:spPr>
        <p:txBody>
          <a:bodyPr>
            <a:normAutofit/>
          </a:bodyPr>
          <a:lstStyle/>
          <a:p>
            <a:r>
              <a:rPr lang="en-US" sz="2700" dirty="0"/>
              <a:t>Early 2018, new group of workers recruited by FLOC files new NC DOL complaint, FLOC’s lawyer sends another letter to Dunbar Farms, and another federal lawsuit is filed.</a:t>
            </a:r>
          </a:p>
          <a:p>
            <a:r>
              <a:rPr lang="en-US" sz="2700" dirty="0"/>
              <a:t>Dunbar Farms again refuses collective bargaining: litigation, fees, 6-figure settlement.</a:t>
            </a:r>
          </a:p>
          <a:p>
            <a:r>
              <a:rPr lang="en-US" sz="2700" dirty="0"/>
              <a:t>Process will repeat every 18 months until Dunbar Farms finally relents or defeated in court</a:t>
            </a:r>
          </a:p>
          <a:p>
            <a:r>
              <a:rPr lang="en-US" b="1" dirty="0"/>
              <a:t>How can we defend our farmers?</a:t>
            </a:r>
          </a:p>
          <a:p>
            <a:pPr marL="0" indent="0">
              <a:buNone/>
            </a:pPr>
            <a:endParaRPr lang="en-US" dirty="0"/>
          </a:p>
        </p:txBody>
      </p:sp>
      <p:sp>
        <p:nvSpPr>
          <p:cNvPr id="3" name="Title 2">
            <a:extLst>
              <a:ext uri="{FF2B5EF4-FFF2-40B4-BE49-F238E27FC236}">
                <a16:creationId xmlns:a16="http://schemas.microsoft.com/office/drawing/2014/main" id="{FA496483-C05D-4DE2-AAC1-BF409D06BEF3}"/>
              </a:ext>
            </a:extLst>
          </p:cNvPr>
          <p:cNvSpPr>
            <a:spLocks noGrp="1"/>
          </p:cNvSpPr>
          <p:nvPr>
            <p:ph type="title"/>
          </p:nvPr>
        </p:nvSpPr>
        <p:spPr/>
        <p:txBody>
          <a:bodyPr>
            <a:normAutofit/>
          </a:bodyPr>
          <a:lstStyle/>
          <a:p>
            <a:r>
              <a:rPr lang="en-US" sz="3600" b="0" dirty="0"/>
              <a:t>Hypo: Dunbar Farms</a:t>
            </a:r>
          </a:p>
        </p:txBody>
      </p:sp>
    </p:spTree>
    <p:extLst>
      <p:ext uri="{BB962C8B-B14F-4D97-AF65-F5344CB8AC3E}">
        <p14:creationId xmlns:p14="http://schemas.microsoft.com/office/powerpoint/2010/main" val="9498269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948188-6955-457D-86EB-1D02E7F81061}"/>
              </a:ext>
            </a:extLst>
          </p:cNvPr>
          <p:cNvSpPr>
            <a:spLocks noGrp="1"/>
          </p:cNvSpPr>
          <p:nvPr>
            <p:ph idx="1"/>
          </p:nvPr>
        </p:nvSpPr>
        <p:spPr/>
        <p:txBody>
          <a:bodyPr>
            <a:normAutofit fontScale="92500" lnSpcReduction="20000"/>
          </a:bodyPr>
          <a:lstStyle/>
          <a:p>
            <a:r>
              <a:rPr lang="en-US" dirty="0"/>
              <a:t>Typical Causes of Action</a:t>
            </a:r>
          </a:p>
          <a:p>
            <a:pPr lvl="1"/>
            <a:r>
              <a:rPr lang="en-US" dirty="0"/>
              <a:t>Failure to Rehire = Retaliation</a:t>
            </a:r>
          </a:p>
          <a:p>
            <a:pPr lvl="1"/>
            <a:r>
              <a:rPr lang="en-US" dirty="0"/>
              <a:t>Wage and Hour</a:t>
            </a:r>
          </a:p>
          <a:p>
            <a:pPr lvl="1"/>
            <a:r>
              <a:rPr lang="en-US" dirty="0"/>
              <a:t>Right to Work</a:t>
            </a:r>
          </a:p>
          <a:p>
            <a:r>
              <a:rPr lang="en-US" dirty="0"/>
              <a:t>Relevant Features of the H-2A program:</a:t>
            </a:r>
          </a:p>
          <a:p>
            <a:pPr lvl="1"/>
            <a:r>
              <a:rPr lang="en-US" dirty="0"/>
              <a:t>Does not permit permanent employment</a:t>
            </a:r>
          </a:p>
          <a:p>
            <a:pPr lvl="1"/>
            <a:r>
              <a:rPr lang="en-US" dirty="0"/>
              <a:t>Employer and workers must start from scratch and re-apply each year</a:t>
            </a:r>
          </a:p>
          <a:p>
            <a:pPr lvl="1"/>
            <a:r>
              <a:rPr lang="en-US" dirty="0"/>
              <a:t>Government discretion</a:t>
            </a:r>
          </a:p>
        </p:txBody>
      </p:sp>
      <p:sp>
        <p:nvSpPr>
          <p:cNvPr id="3" name="Title 2">
            <a:extLst>
              <a:ext uri="{FF2B5EF4-FFF2-40B4-BE49-F238E27FC236}">
                <a16:creationId xmlns:a16="http://schemas.microsoft.com/office/drawing/2014/main" id="{FA496483-C05D-4DE2-AAC1-BF409D06BEF3}"/>
              </a:ext>
            </a:extLst>
          </p:cNvPr>
          <p:cNvSpPr>
            <a:spLocks noGrp="1"/>
          </p:cNvSpPr>
          <p:nvPr>
            <p:ph type="title"/>
          </p:nvPr>
        </p:nvSpPr>
        <p:spPr/>
        <p:txBody>
          <a:bodyPr>
            <a:normAutofit fontScale="90000"/>
          </a:bodyPr>
          <a:lstStyle/>
          <a:p>
            <a:r>
              <a:rPr lang="en-US" sz="3600" b="0" dirty="0"/>
              <a:t>Legal Defenses Based in Immigration Law</a:t>
            </a:r>
          </a:p>
        </p:txBody>
      </p:sp>
    </p:spTree>
    <p:extLst>
      <p:ext uri="{BB962C8B-B14F-4D97-AF65-F5344CB8AC3E}">
        <p14:creationId xmlns:p14="http://schemas.microsoft.com/office/powerpoint/2010/main" val="331013802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948188-6955-457D-86EB-1D02E7F81061}"/>
              </a:ext>
            </a:extLst>
          </p:cNvPr>
          <p:cNvSpPr>
            <a:spLocks noGrp="1"/>
          </p:cNvSpPr>
          <p:nvPr>
            <p:ph idx="1"/>
          </p:nvPr>
        </p:nvSpPr>
        <p:spPr/>
        <p:txBody>
          <a:bodyPr>
            <a:normAutofit fontScale="92500" lnSpcReduction="10000"/>
          </a:bodyPr>
          <a:lstStyle/>
          <a:p>
            <a:r>
              <a:rPr lang="en-US" dirty="0"/>
              <a:t>Article III Standing </a:t>
            </a:r>
          </a:p>
          <a:p>
            <a:pPr lvl="1"/>
            <a:r>
              <a:rPr lang="en-US" dirty="0"/>
              <a:t>“To establish injury in fact, appellants must show that they “suffered ‘an invasion of a legally protected interest’ that is ‘concrete and particularized’ and ‘actual or imminent, </a:t>
            </a:r>
            <a:r>
              <a:rPr lang="en-US" dirty="0">
                <a:highlight>
                  <a:srgbClr val="FFFF00"/>
                </a:highlight>
              </a:rPr>
              <a:t>not conjectural or hypothetical</a:t>
            </a:r>
            <a:r>
              <a:rPr lang="en-US" dirty="0"/>
              <a:t>.’”</a:t>
            </a:r>
          </a:p>
          <a:p>
            <a:pPr lvl="1"/>
            <a:r>
              <a:rPr lang="en-US" dirty="0"/>
              <a:t>Can an H-2a worker establish standing to sue for failure to rehire in future seasons?  Is there a legally protected interest in future re-employment?</a:t>
            </a:r>
          </a:p>
          <a:p>
            <a:pPr lvl="1"/>
            <a:endParaRPr lang="en-US" dirty="0"/>
          </a:p>
        </p:txBody>
      </p:sp>
      <p:sp>
        <p:nvSpPr>
          <p:cNvPr id="3" name="Title 2">
            <a:extLst>
              <a:ext uri="{FF2B5EF4-FFF2-40B4-BE49-F238E27FC236}">
                <a16:creationId xmlns:a16="http://schemas.microsoft.com/office/drawing/2014/main" id="{FA496483-C05D-4DE2-AAC1-BF409D06BEF3}"/>
              </a:ext>
            </a:extLst>
          </p:cNvPr>
          <p:cNvSpPr>
            <a:spLocks noGrp="1"/>
          </p:cNvSpPr>
          <p:nvPr>
            <p:ph type="title"/>
          </p:nvPr>
        </p:nvSpPr>
        <p:spPr/>
        <p:txBody>
          <a:bodyPr>
            <a:normAutofit fontScale="90000"/>
          </a:bodyPr>
          <a:lstStyle/>
          <a:p>
            <a:r>
              <a:rPr lang="en-US" sz="3600" b="0" dirty="0"/>
              <a:t>Legal Defenses Based in Immigration Law</a:t>
            </a:r>
          </a:p>
        </p:txBody>
      </p:sp>
    </p:spTree>
    <p:extLst>
      <p:ext uri="{BB962C8B-B14F-4D97-AF65-F5344CB8AC3E}">
        <p14:creationId xmlns:p14="http://schemas.microsoft.com/office/powerpoint/2010/main" val="191666581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948188-6955-457D-86EB-1D02E7F81061}"/>
              </a:ext>
            </a:extLst>
          </p:cNvPr>
          <p:cNvSpPr>
            <a:spLocks noGrp="1"/>
          </p:cNvSpPr>
          <p:nvPr>
            <p:ph idx="1"/>
          </p:nvPr>
        </p:nvSpPr>
        <p:spPr/>
        <p:txBody>
          <a:bodyPr>
            <a:normAutofit/>
          </a:bodyPr>
          <a:lstStyle/>
          <a:p>
            <a:r>
              <a:rPr lang="en-US" dirty="0"/>
              <a:t>Article III Standing </a:t>
            </a:r>
          </a:p>
          <a:p>
            <a:pPr lvl="1"/>
            <a:r>
              <a:rPr lang="en-US" dirty="0"/>
              <a:t>Plaintiff must show that alleged injury is likely to be redressed by favorable judicial decision.  </a:t>
            </a:r>
          </a:p>
          <a:p>
            <a:pPr lvl="1"/>
            <a:r>
              <a:rPr lang="en-US" dirty="0"/>
              <a:t>Is a failure to rehire an H-2a worker redressable by the court?</a:t>
            </a:r>
          </a:p>
          <a:p>
            <a:pPr lvl="1"/>
            <a:endParaRPr lang="en-US" dirty="0"/>
          </a:p>
        </p:txBody>
      </p:sp>
      <p:sp>
        <p:nvSpPr>
          <p:cNvPr id="3" name="Title 2">
            <a:extLst>
              <a:ext uri="{FF2B5EF4-FFF2-40B4-BE49-F238E27FC236}">
                <a16:creationId xmlns:a16="http://schemas.microsoft.com/office/drawing/2014/main" id="{FA496483-C05D-4DE2-AAC1-BF409D06BEF3}"/>
              </a:ext>
            </a:extLst>
          </p:cNvPr>
          <p:cNvSpPr>
            <a:spLocks noGrp="1"/>
          </p:cNvSpPr>
          <p:nvPr>
            <p:ph type="title"/>
          </p:nvPr>
        </p:nvSpPr>
        <p:spPr/>
        <p:txBody>
          <a:bodyPr>
            <a:normAutofit fontScale="90000"/>
          </a:bodyPr>
          <a:lstStyle/>
          <a:p>
            <a:r>
              <a:rPr lang="en-US" sz="3600" b="0" dirty="0"/>
              <a:t>Legal Defenses Based in Immigration Law</a:t>
            </a:r>
          </a:p>
        </p:txBody>
      </p:sp>
    </p:spTree>
    <p:extLst>
      <p:ext uri="{BB962C8B-B14F-4D97-AF65-F5344CB8AC3E}">
        <p14:creationId xmlns:p14="http://schemas.microsoft.com/office/powerpoint/2010/main" val="44607730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948188-6955-457D-86EB-1D02E7F81061}"/>
              </a:ext>
            </a:extLst>
          </p:cNvPr>
          <p:cNvSpPr>
            <a:spLocks noGrp="1"/>
          </p:cNvSpPr>
          <p:nvPr>
            <p:ph idx="1"/>
          </p:nvPr>
        </p:nvSpPr>
        <p:spPr/>
        <p:txBody>
          <a:bodyPr>
            <a:normAutofit/>
          </a:bodyPr>
          <a:lstStyle/>
          <a:p>
            <a:r>
              <a:rPr lang="en-US" dirty="0"/>
              <a:t>Retaliation Statutes – 12(b)(6)</a:t>
            </a:r>
          </a:p>
          <a:p>
            <a:pPr lvl="1"/>
            <a:r>
              <a:rPr lang="en-US" dirty="0"/>
              <a:t>NC: a plaintiff must show that it is qualified for employment</a:t>
            </a:r>
          </a:p>
          <a:p>
            <a:pPr lvl="1"/>
            <a:r>
              <a:rPr lang="en-US" dirty="0"/>
              <a:t>Can a plaintiff, as a matter of law, state a failure to rehire claim based on a year in which he did not apply for or receive an H-2a visa authorizing him to work in the U.S? </a:t>
            </a:r>
          </a:p>
          <a:p>
            <a:pPr lvl="1"/>
            <a:endParaRPr lang="en-US" dirty="0"/>
          </a:p>
        </p:txBody>
      </p:sp>
      <p:sp>
        <p:nvSpPr>
          <p:cNvPr id="3" name="Title 2">
            <a:extLst>
              <a:ext uri="{FF2B5EF4-FFF2-40B4-BE49-F238E27FC236}">
                <a16:creationId xmlns:a16="http://schemas.microsoft.com/office/drawing/2014/main" id="{FA496483-C05D-4DE2-AAC1-BF409D06BEF3}"/>
              </a:ext>
            </a:extLst>
          </p:cNvPr>
          <p:cNvSpPr>
            <a:spLocks noGrp="1"/>
          </p:cNvSpPr>
          <p:nvPr>
            <p:ph type="title"/>
          </p:nvPr>
        </p:nvSpPr>
        <p:spPr/>
        <p:txBody>
          <a:bodyPr>
            <a:normAutofit fontScale="90000"/>
          </a:bodyPr>
          <a:lstStyle/>
          <a:p>
            <a:r>
              <a:rPr lang="en-US" sz="3600" b="0" dirty="0"/>
              <a:t>Legal Defenses Based in Immigration Law</a:t>
            </a:r>
          </a:p>
        </p:txBody>
      </p:sp>
    </p:spTree>
    <p:extLst>
      <p:ext uri="{BB962C8B-B14F-4D97-AF65-F5344CB8AC3E}">
        <p14:creationId xmlns:p14="http://schemas.microsoft.com/office/powerpoint/2010/main" val="40218979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948188-6955-457D-86EB-1D02E7F81061}"/>
              </a:ext>
            </a:extLst>
          </p:cNvPr>
          <p:cNvSpPr>
            <a:spLocks noGrp="1"/>
          </p:cNvSpPr>
          <p:nvPr>
            <p:ph idx="1"/>
          </p:nvPr>
        </p:nvSpPr>
        <p:spPr/>
        <p:txBody>
          <a:bodyPr>
            <a:normAutofit/>
          </a:bodyPr>
          <a:lstStyle/>
          <a:p>
            <a:r>
              <a:rPr lang="en-US" dirty="0"/>
              <a:t>Retaliation Statutes – 12(b)(6)</a:t>
            </a:r>
          </a:p>
          <a:p>
            <a:pPr lvl="1"/>
            <a:r>
              <a:rPr lang="en-US" dirty="0"/>
              <a:t>Protected Activity</a:t>
            </a:r>
          </a:p>
          <a:p>
            <a:pPr lvl="1"/>
            <a:r>
              <a:rPr lang="en-US" dirty="0"/>
              <a:t>Adverse Employment Action</a:t>
            </a:r>
          </a:p>
          <a:p>
            <a:r>
              <a:rPr lang="en-US" dirty="0"/>
              <a:t>Blacklisting </a:t>
            </a:r>
          </a:p>
          <a:p>
            <a:pPr lvl="1"/>
            <a:endParaRPr lang="en-US" dirty="0"/>
          </a:p>
        </p:txBody>
      </p:sp>
      <p:sp>
        <p:nvSpPr>
          <p:cNvPr id="3" name="Title 2">
            <a:extLst>
              <a:ext uri="{FF2B5EF4-FFF2-40B4-BE49-F238E27FC236}">
                <a16:creationId xmlns:a16="http://schemas.microsoft.com/office/drawing/2014/main" id="{FA496483-C05D-4DE2-AAC1-BF409D06BEF3}"/>
              </a:ext>
            </a:extLst>
          </p:cNvPr>
          <p:cNvSpPr>
            <a:spLocks noGrp="1"/>
          </p:cNvSpPr>
          <p:nvPr>
            <p:ph type="title"/>
          </p:nvPr>
        </p:nvSpPr>
        <p:spPr/>
        <p:txBody>
          <a:bodyPr>
            <a:normAutofit fontScale="90000"/>
          </a:bodyPr>
          <a:lstStyle/>
          <a:p>
            <a:r>
              <a:rPr lang="en-US" sz="3600" b="0" dirty="0"/>
              <a:t>Legal Defenses Based in Immigration Law</a:t>
            </a:r>
          </a:p>
        </p:txBody>
      </p:sp>
    </p:spTree>
    <p:extLst>
      <p:ext uri="{BB962C8B-B14F-4D97-AF65-F5344CB8AC3E}">
        <p14:creationId xmlns:p14="http://schemas.microsoft.com/office/powerpoint/2010/main" val="28806588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4C857A-5AE6-4891-81C7-565DEE4372D6}"/>
              </a:ext>
            </a:extLst>
          </p:cNvPr>
          <p:cNvSpPr>
            <a:spLocks noGrp="1"/>
          </p:cNvSpPr>
          <p:nvPr>
            <p:ph idx="1"/>
          </p:nvPr>
        </p:nvSpPr>
        <p:spPr/>
        <p:txBody>
          <a:bodyPr/>
          <a:lstStyle/>
          <a:p>
            <a:r>
              <a:rPr lang="en-US" dirty="0"/>
              <a:t>Pre-litigation: Strategies and Business Practices</a:t>
            </a:r>
          </a:p>
          <a:p>
            <a:endParaRPr lang="en-US" dirty="0"/>
          </a:p>
        </p:txBody>
      </p:sp>
      <p:sp>
        <p:nvSpPr>
          <p:cNvPr id="3" name="Title 2">
            <a:extLst>
              <a:ext uri="{FF2B5EF4-FFF2-40B4-BE49-F238E27FC236}">
                <a16:creationId xmlns:a16="http://schemas.microsoft.com/office/drawing/2014/main" id="{D2391C90-996A-4E3B-B659-686387F93C8E}"/>
              </a:ext>
            </a:extLst>
          </p:cNvPr>
          <p:cNvSpPr>
            <a:spLocks noGrp="1"/>
          </p:cNvSpPr>
          <p:nvPr>
            <p:ph type="title"/>
          </p:nvPr>
        </p:nvSpPr>
        <p:spPr/>
        <p:txBody>
          <a:bodyPr>
            <a:normAutofit fontScale="90000"/>
          </a:bodyPr>
          <a:lstStyle/>
          <a:p>
            <a:r>
              <a:rPr lang="en-US" b="0" dirty="0"/>
              <a:t>What sHould Individual Farmers Do?</a:t>
            </a:r>
          </a:p>
        </p:txBody>
      </p:sp>
    </p:spTree>
    <p:extLst>
      <p:ext uri="{BB962C8B-B14F-4D97-AF65-F5344CB8AC3E}">
        <p14:creationId xmlns:p14="http://schemas.microsoft.com/office/powerpoint/2010/main" val="401925203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AF594-E7B3-4F3F-BADE-D07434E22BED}"/>
              </a:ext>
            </a:extLst>
          </p:cNvPr>
          <p:cNvSpPr>
            <a:spLocks noGrp="1"/>
          </p:cNvSpPr>
          <p:nvPr>
            <p:ph idx="1"/>
          </p:nvPr>
        </p:nvSpPr>
        <p:spPr/>
        <p:txBody>
          <a:bodyPr/>
          <a:lstStyle/>
          <a:p>
            <a:r>
              <a:rPr lang="en-US" dirty="0"/>
              <a:t>Role of AALA</a:t>
            </a:r>
          </a:p>
          <a:p>
            <a:r>
              <a:rPr lang="en-US" dirty="0"/>
              <a:t>Chambers of Commerce</a:t>
            </a:r>
          </a:p>
          <a:p>
            <a:r>
              <a:rPr lang="en-US" dirty="0"/>
              <a:t>Farm Bureaus</a:t>
            </a:r>
          </a:p>
          <a:p>
            <a:r>
              <a:rPr lang="en-US" dirty="0"/>
              <a:t>Legislative Action</a:t>
            </a:r>
          </a:p>
        </p:txBody>
      </p:sp>
      <p:sp>
        <p:nvSpPr>
          <p:cNvPr id="3" name="Title 2">
            <a:extLst>
              <a:ext uri="{FF2B5EF4-FFF2-40B4-BE49-F238E27FC236}">
                <a16:creationId xmlns:a16="http://schemas.microsoft.com/office/drawing/2014/main" id="{DDF4BC08-023E-47DB-9AB0-BE2A5EC419B7}"/>
              </a:ext>
            </a:extLst>
          </p:cNvPr>
          <p:cNvSpPr>
            <a:spLocks noGrp="1"/>
          </p:cNvSpPr>
          <p:nvPr>
            <p:ph type="title"/>
          </p:nvPr>
        </p:nvSpPr>
        <p:spPr/>
        <p:txBody>
          <a:bodyPr>
            <a:normAutofit/>
          </a:bodyPr>
          <a:lstStyle/>
          <a:p>
            <a:r>
              <a:rPr lang="en-US" sz="3600" b="0" dirty="0"/>
              <a:t>What can the Ag industry do?</a:t>
            </a:r>
          </a:p>
        </p:txBody>
      </p:sp>
    </p:spTree>
    <p:extLst>
      <p:ext uri="{BB962C8B-B14F-4D97-AF65-F5344CB8AC3E}">
        <p14:creationId xmlns:p14="http://schemas.microsoft.com/office/powerpoint/2010/main" val="225381881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8B9212-CC79-4A0E-B4BC-D6A56A308963}"/>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nSpc>
                <a:spcPct val="90000"/>
              </a:lnSpc>
            </a:pPr>
            <a:r>
              <a:rPr lang="en-US" sz="3600" b="0" dirty="0">
                <a:ea typeface="+mj-ea"/>
              </a:rPr>
              <a:t>Roadmap</a:t>
            </a:r>
          </a:p>
        </p:txBody>
      </p:sp>
      <p:sp>
        <p:nvSpPr>
          <p:cNvPr id="2" name="Content Placeholder 1">
            <a:extLst>
              <a:ext uri="{FF2B5EF4-FFF2-40B4-BE49-F238E27FC236}">
                <a16:creationId xmlns:a16="http://schemas.microsoft.com/office/drawing/2014/main" id="{A6A3D18B-4818-46EF-87AE-76F03CEB5772}"/>
              </a:ext>
            </a:extLst>
          </p:cNvPr>
          <p:cNvSpPr>
            <a:spLocks noGrp="1"/>
          </p:cNvSpPr>
          <p:nvPr>
            <p:ph idx="1"/>
          </p:nvPr>
        </p:nvSpPr>
        <p:spPr>
          <a:xfrm>
            <a:off x="628650" y="1828800"/>
            <a:ext cx="7677150" cy="4114800"/>
          </a:xfrm>
        </p:spPr>
        <p:txBody>
          <a:bodyPr vert="horz" lIns="91440" tIns="45720" rIns="91440" bIns="45720" rtlCol="0">
            <a:normAutofit/>
          </a:bodyPr>
          <a:lstStyle/>
          <a:p>
            <a:pPr marL="457200" indent="-457200">
              <a:lnSpc>
                <a:spcPct val="90000"/>
              </a:lnSpc>
              <a:buFont typeface="+mj-lt"/>
              <a:buAutoNum type="arabicPeriod"/>
            </a:pPr>
            <a:r>
              <a:rPr lang="en-US" sz="2400" dirty="0">
                <a:ea typeface="+mn-ea"/>
              </a:rPr>
              <a:t>The Labor Challenge for Agribusinesses</a:t>
            </a:r>
          </a:p>
          <a:p>
            <a:pPr marL="457200" indent="-457200">
              <a:lnSpc>
                <a:spcPct val="90000"/>
              </a:lnSpc>
              <a:buFont typeface="+mj-lt"/>
              <a:buAutoNum type="arabicPeriod"/>
            </a:pPr>
            <a:r>
              <a:rPr lang="en-US" sz="2400" dirty="0">
                <a:ea typeface="+mn-ea"/>
              </a:rPr>
              <a:t>Foreign Labor: Filling the Gap</a:t>
            </a:r>
          </a:p>
          <a:p>
            <a:pPr marL="457200" indent="-457200">
              <a:lnSpc>
                <a:spcPct val="90000"/>
              </a:lnSpc>
              <a:buFont typeface="+mj-lt"/>
              <a:buAutoNum type="arabicPeriod"/>
            </a:pPr>
            <a:r>
              <a:rPr lang="en-US" sz="2400" dirty="0">
                <a:ea typeface="+mn-ea"/>
              </a:rPr>
              <a:t>Regulatory Enforcement</a:t>
            </a:r>
          </a:p>
          <a:p>
            <a:pPr marL="457200" indent="-457200">
              <a:lnSpc>
                <a:spcPct val="90000"/>
              </a:lnSpc>
              <a:buFont typeface="+mj-lt"/>
              <a:buAutoNum type="arabicPeriod"/>
            </a:pPr>
            <a:r>
              <a:rPr lang="en-US" sz="2400" dirty="0">
                <a:ea typeface="+mn-ea"/>
              </a:rPr>
              <a:t>Case Study: North Carolina </a:t>
            </a:r>
          </a:p>
          <a:p>
            <a:pPr marL="457200" indent="-457200">
              <a:lnSpc>
                <a:spcPct val="90000"/>
              </a:lnSpc>
              <a:buFont typeface="+mj-lt"/>
              <a:buAutoNum type="arabicPeriod"/>
            </a:pPr>
            <a:r>
              <a:rPr lang="en-US" sz="2400" dirty="0">
                <a:ea typeface="+mn-ea"/>
              </a:rPr>
              <a:t>Defense Strategies</a:t>
            </a:r>
          </a:p>
          <a:p>
            <a:pPr marL="457200" indent="-457200">
              <a:lnSpc>
                <a:spcPct val="90000"/>
              </a:lnSpc>
              <a:buFont typeface="+mj-lt"/>
              <a:buAutoNum type="arabicPeriod"/>
            </a:pPr>
            <a:r>
              <a:rPr lang="en-US" sz="2400" dirty="0">
                <a:ea typeface="+mn-ea"/>
              </a:rPr>
              <a:t>The Future</a:t>
            </a:r>
          </a:p>
        </p:txBody>
      </p:sp>
    </p:spTree>
    <p:extLst>
      <p:ext uri="{BB962C8B-B14F-4D97-AF65-F5344CB8AC3E}">
        <p14:creationId xmlns:p14="http://schemas.microsoft.com/office/powerpoint/2010/main" val="292910422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Title 2">
            <a:extLst>
              <a:ext uri="{FF2B5EF4-FFF2-40B4-BE49-F238E27FC236}">
                <a16:creationId xmlns:a16="http://schemas.microsoft.com/office/drawing/2014/main" id="{95BBBB2D-3D39-44E5-9B89-64E81C84AFE9}"/>
              </a:ext>
            </a:extLst>
          </p:cNvPr>
          <p:cNvSpPr>
            <a:spLocks noGrp="1"/>
          </p:cNvSpPr>
          <p:nvPr>
            <p:ph type="title"/>
          </p:nvPr>
        </p:nvSpPr>
        <p:spPr>
          <a:xfrm>
            <a:off x="457200" y="533400"/>
            <a:ext cx="8229600" cy="1143000"/>
          </a:xfrm>
          <a:effectLst/>
        </p:spPr>
        <p:txBody>
          <a:bodyPr>
            <a:normAutofit/>
          </a:bodyPr>
          <a:lstStyle/>
          <a:p>
            <a:r>
              <a:rPr lang="en-US" b="0" dirty="0">
                <a:effectLst/>
              </a:rPr>
              <a:t>Questions</a:t>
            </a:r>
          </a:p>
        </p:txBody>
      </p:sp>
      <p:pic>
        <p:nvPicPr>
          <p:cNvPr id="4" name="Picture 3">
            <a:extLst>
              <a:ext uri="{FF2B5EF4-FFF2-40B4-BE49-F238E27FC236}">
                <a16:creationId xmlns:a16="http://schemas.microsoft.com/office/drawing/2014/main" id="{C0E037E9-1345-44CD-9E7F-F12A88B7CF1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819400" y="1828800"/>
            <a:ext cx="3124200" cy="3124200"/>
          </a:xfrm>
          <a:prstGeom prst="rect">
            <a:avLst/>
          </a:prstGeom>
        </p:spPr>
      </p:pic>
    </p:spTree>
    <p:extLst>
      <p:ext uri="{BB962C8B-B14F-4D97-AF65-F5344CB8AC3E}">
        <p14:creationId xmlns:p14="http://schemas.microsoft.com/office/powerpoint/2010/main" val="8566314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8B9212-CC79-4A0E-B4BC-D6A56A308963}"/>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nSpc>
                <a:spcPct val="90000"/>
              </a:lnSpc>
            </a:pPr>
            <a:r>
              <a:rPr lang="en-US" sz="3600" b="0" dirty="0">
                <a:ea typeface="+mj-ea"/>
              </a:rPr>
              <a:t>Why does this matter?</a:t>
            </a:r>
          </a:p>
        </p:txBody>
      </p:sp>
      <p:sp>
        <p:nvSpPr>
          <p:cNvPr id="2" name="Content Placeholder 1">
            <a:extLst>
              <a:ext uri="{FF2B5EF4-FFF2-40B4-BE49-F238E27FC236}">
                <a16:creationId xmlns:a16="http://schemas.microsoft.com/office/drawing/2014/main" id="{A6A3D18B-4818-46EF-87AE-76F03CEB5772}"/>
              </a:ext>
            </a:extLst>
          </p:cNvPr>
          <p:cNvSpPr>
            <a:spLocks noGrp="1"/>
          </p:cNvSpPr>
          <p:nvPr>
            <p:ph idx="1"/>
          </p:nvPr>
        </p:nvSpPr>
        <p:spPr>
          <a:xfrm>
            <a:off x="628650" y="1828800"/>
            <a:ext cx="7677150" cy="4114800"/>
          </a:xfrm>
        </p:spPr>
        <p:txBody>
          <a:bodyPr vert="horz" lIns="91440" tIns="45720" rIns="91440" bIns="45720" rtlCol="0">
            <a:normAutofit/>
          </a:bodyPr>
          <a:lstStyle/>
          <a:p>
            <a:pPr marL="457200" indent="-457200">
              <a:lnSpc>
                <a:spcPct val="90000"/>
              </a:lnSpc>
              <a:buFont typeface="+mj-lt"/>
              <a:buAutoNum type="arabicPeriod"/>
            </a:pPr>
            <a:r>
              <a:rPr lang="en-US" sz="2400" dirty="0">
                <a:ea typeface="+mn-ea"/>
              </a:rPr>
              <a:t>Reliable Labor is Essential to Harvest and Set Crops</a:t>
            </a:r>
          </a:p>
          <a:p>
            <a:pPr marL="457200" indent="-457200">
              <a:lnSpc>
                <a:spcPct val="90000"/>
              </a:lnSpc>
              <a:buFont typeface="+mj-lt"/>
              <a:buAutoNum type="arabicPeriod"/>
            </a:pPr>
            <a:r>
              <a:rPr lang="en-US" sz="2400" dirty="0">
                <a:ea typeface="+mn-ea"/>
              </a:rPr>
              <a:t>Problem: Ag Labor Shortage</a:t>
            </a:r>
          </a:p>
          <a:p>
            <a:pPr marL="857250" lvl="1" indent="-457200">
              <a:lnSpc>
                <a:spcPct val="90000"/>
              </a:lnSpc>
            </a:pPr>
            <a:r>
              <a:rPr lang="en-US" sz="2000" dirty="0">
                <a:ea typeface="+mn-ea"/>
              </a:rPr>
              <a:t>Rising Productivity</a:t>
            </a:r>
          </a:p>
          <a:p>
            <a:pPr marL="857250" lvl="1" indent="-457200">
              <a:lnSpc>
                <a:spcPct val="90000"/>
              </a:lnSpc>
            </a:pPr>
            <a:r>
              <a:rPr lang="en-US" sz="2000" dirty="0">
                <a:ea typeface="+mn-ea"/>
              </a:rPr>
              <a:t>Increase Competition</a:t>
            </a:r>
          </a:p>
          <a:p>
            <a:pPr marL="857250" lvl="1" indent="-457200">
              <a:lnSpc>
                <a:spcPct val="90000"/>
              </a:lnSpc>
            </a:pPr>
            <a:r>
              <a:rPr lang="en-US" sz="2000" dirty="0">
                <a:ea typeface="+mn-ea"/>
              </a:rPr>
              <a:t>Regulatory Uncertainty</a:t>
            </a:r>
          </a:p>
          <a:p>
            <a:pPr marL="857250" lvl="1" indent="-457200">
              <a:lnSpc>
                <a:spcPct val="90000"/>
              </a:lnSpc>
              <a:buFont typeface="+mj-lt"/>
              <a:buAutoNum type="arabicPeriod"/>
            </a:pPr>
            <a:endParaRPr lang="en-US" sz="2000" dirty="0">
              <a:ea typeface="+mn-ea"/>
            </a:endParaRPr>
          </a:p>
          <a:p>
            <a:pPr marL="0" indent="0">
              <a:lnSpc>
                <a:spcPct val="90000"/>
              </a:lnSpc>
              <a:buNone/>
            </a:pPr>
            <a:endParaRPr lang="en-US" sz="1800" dirty="0">
              <a:ea typeface="+mn-ea"/>
            </a:endParaRPr>
          </a:p>
          <a:p>
            <a:pPr marL="914400" lvl="2">
              <a:lnSpc>
                <a:spcPct val="90000"/>
              </a:lnSpc>
            </a:pPr>
            <a:endParaRPr lang="en-US" sz="1600" dirty="0">
              <a:latin typeface="+mn-lt"/>
              <a:ea typeface="+mn-ea"/>
              <a:cs typeface="+mn-cs"/>
            </a:endParaRPr>
          </a:p>
          <a:p>
            <a:pPr marL="0" indent="-228600">
              <a:lnSpc>
                <a:spcPct val="90000"/>
              </a:lnSpc>
            </a:pPr>
            <a:endParaRPr lang="en-US" sz="1200" dirty="0">
              <a:latin typeface="+mn-lt"/>
              <a:ea typeface="+mn-ea"/>
              <a:cs typeface="+mn-cs"/>
            </a:endParaRPr>
          </a:p>
        </p:txBody>
      </p:sp>
    </p:spTree>
    <p:extLst>
      <p:ext uri="{BB962C8B-B14F-4D97-AF65-F5344CB8AC3E}">
        <p14:creationId xmlns:p14="http://schemas.microsoft.com/office/powerpoint/2010/main" val="2738454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F278468-8116-490E-9B73-CF5C5470565E}"/>
              </a:ext>
            </a:extLst>
          </p:cNvPr>
          <p:cNvPicPr>
            <a:picLocks noGrp="1" noChangeAspect="1"/>
          </p:cNvPicPr>
          <p:nvPr>
            <p:ph idx="1"/>
          </p:nvPr>
        </p:nvPicPr>
        <p:blipFill>
          <a:blip r:embed="rId3"/>
          <a:stretch>
            <a:fillRect/>
          </a:stretch>
        </p:blipFill>
        <p:spPr>
          <a:xfrm>
            <a:off x="533400" y="1851660"/>
            <a:ext cx="8229600" cy="3840479"/>
          </a:xfrm>
          <a:prstGeom prst="rect">
            <a:avLst/>
          </a:prstGeom>
        </p:spPr>
      </p:pic>
      <p:sp>
        <p:nvSpPr>
          <p:cNvPr id="3" name="Title 2">
            <a:extLst>
              <a:ext uri="{FF2B5EF4-FFF2-40B4-BE49-F238E27FC236}">
                <a16:creationId xmlns:a16="http://schemas.microsoft.com/office/drawing/2014/main" id="{C5C5730D-D252-4B83-8E79-0FAC6D6AA4FD}"/>
              </a:ext>
            </a:extLst>
          </p:cNvPr>
          <p:cNvSpPr>
            <a:spLocks noGrp="1"/>
          </p:cNvSpPr>
          <p:nvPr>
            <p:ph type="title"/>
          </p:nvPr>
        </p:nvSpPr>
        <p:spPr>
          <a:xfrm>
            <a:off x="533400" y="228600"/>
            <a:ext cx="8229600" cy="1143000"/>
          </a:xfrm>
        </p:spPr>
        <p:txBody>
          <a:bodyPr>
            <a:normAutofit fontScale="90000"/>
          </a:bodyPr>
          <a:lstStyle/>
          <a:p>
            <a:r>
              <a:rPr lang="en-US" b="0" dirty="0"/>
              <a:t>Filling the gap with</a:t>
            </a:r>
            <a:br>
              <a:rPr lang="en-US" b="0" dirty="0"/>
            </a:br>
            <a:r>
              <a:rPr lang="en-US" b="0" dirty="0"/>
              <a:t> H-2A LABOR </a:t>
            </a:r>
          </a:p>
        </p:txBody>
      </p:sp>
    </p:spTree>
    <p:extLst>
      <p:ext uri="{BB962C8B-B14F-4D97-AF65-F5344CB8AC3E}">
        <p14:creationId xmlns:p14="http://schemas.microsoft.com/office/powerpoint/2010/main" val="29516692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stretch>
            <a:fillRect/>
          </a:stretch>
        </p:blipFill>
        <p:spPr>
          <a:xfrm>
            <a:off x="0" y="4231959"/>
            <a:ext cx="9144000" cy="865505"/>
          </a:xfrm>
          <a:prstGeom prst="rect">
            <a:avLst/>
          </a:prstGeom>
        </p:spPr>
      </p:pic>
      <p:pic>
        <p:nvPicPr>
          <p:cNvPr id="9" name="Picture 8"/>
          <p:cNvPicPr/>
          <p:nvPr/>
        </p:nvPicPr>
        <p:blipFill>
          <a:blip r:embed="rId4"/>
          <a:stretch>
            <a:fillRect/>
          </a:stretch>
        </p:blipFill>
        <p:spPr>
          <a:xfrm>
            <a:off x="441325" y="1453833"/>
            <a:ext cx="683260" cy="691515"/>
          </a:xfrm>
          <a:prstGeom prst="rect">
            <a:avLst/>
          </a:prstGeom>
        </p:spPr>
      </p:pic>
      <p:pic>
        <p:nvPicPr>
          <p:cNvPr id="12" name="Picture 11"/>
          <p:cNvPicPr/>
          <p:nvPr/>
        </p:nvPicPr>
        <p:blipFill>
          <a:blip r:embed="rId5"/>
          <a:stretch>
            <a:fillRect/>
          </a:stretch>
        </p:blipFill>
        <p:spPr>
          <a:xfrm>
            <a:off x="389890" y="2202181"/>
            <a:ext cx="734695" cy="741045"/>
          </a:xfrm>
          <a:prstGeom prst="rect">
            <a:avLst/>
          </a:prstGeom>
        </p:spPr>
      </p:pic>
      <p:pic>
        <p:nvPicPr>
          <p:cNvPr id="15" name="Picture 14"/>
          <p:cNvPicPr/>
          <p:nvPr/>
        </p:nvPicPr>
        <p:blipFill>
          <a:blip r:embed="rId6"/>
          <a:stretch>
            <a:fillRect/>
          </a:stretch>
        </p:blipFill>
        <p:spPr>
          <a:xfrm>
            <a:off x="386715" y="3244214"/>
            <a:ext cx="737870" cy="753110"/>
          </a:xfrm>
          <a:prstGeom prst="rect">
            <a:avLst/>
          </a:prstGeom>
        </p:spPr>
      </p:pic>
      <p:sp>
        <p:nvSpPr>
          <p:cNvPr id="2" name="Title 1">
            <a:extLst>
              <a:ext uri="{FF2B5EF4-FFF2-40B4-BE49-F238E27FC236}">
                <a16:creationId xmlns:a16="http://schemas.microsoft.com/office/drawing/2014/main" id="{1E88E5E5-8A8C-4EE4-9345-579443520757}"/>
              </a:ext>
            </a:extLst>
          </p:cNvPr>
          <p:cNvSpPr>
            <a:spLocks noGrp="1"/>
          </p:cNvSpPr>
          <p:nvPr>
            <p:ph type="title"/>
          </p:nvPr>
        </p:nvSpPr>
        <p:spPr>
          <a:xfrm>
            <a:off x="533400" y="185057"/>
            <a:ext cx="8229600" cy="1143000"/>
          </a:xfrm>
        </p:spPr>
        <p:txBody>
          <a:bodyPr/>
          <a:lstStyle/>
          <a:p>
            <a:r>
              <a:rPr lang="en-US" b="0" dirty="0"/>
              <a:t>H-2a Process</a:t>
            </a:r>
          </a:p>
        </p:txBody>
      </p:sp>
      <p:sp>
        <p:nvSpPr>
          <p:cNvPr id="16" name="Text Placeholder 15"/>
          <p:cNvSpPr>
            <a:spLocks noGrp="1"/>
          </p:cNvSpPr>
          <p:nvPr>
            <p:ph type="body" idx="4294967295"/>
          </p:nvPr>
        </p:nvSpPr>
        <p:spPr>
          <a:xfrm>
            <a:off x="1514475" y="1616983"/>
            <a:ext cx="7629525" cy="4402817"/>
          </a:xfrm>
          <a:prstGeom prst="rect">
            <a:avLst/>
          </a:prstGeom>
          <a:noFill/>
          <a:ln w="0" cmpd="sng">
            <a:noFill/>
            <a:prstDash val="solid"/>
          </a:ln>
        </p:spPr>
        <p:txBody>
          <a:bodyPr vert="horz" lIns="0" tIns="0" rIns="0" bIns="0" anchor="t">
            <a:normAutofit/>
          </a:bodyPr>
          <a:lstStyle/>
          <a:p>
            <a:pPr marR="0" algn="l">
              <a:lnSpc>
                <a:spcPts val="2200"/>
              </a:lnSpc>
              <a:spcAft>
                <a:spcPts val="0"/>
              </a:spcAft>
              <a:buFont typeface="+mj-lt"/>
              <a:buAutoNum type="arabicPeriod"/>
            </a:pPr>
            <a:r>
              <a:rPr lang="en-US" sz="1800" spc="0" dirty="0">
                <a:solidFill>
                  <a:srgbClr val="000000"/>
                </a:solidFill>
                <a:latin typeface="Arial" panose="02020603050405020304" pitchFamily="2"/>
              </a:rPr>
              <a:t>Obtain a labor certification from the</a:t>
            </a:r>
            <a:r>
              <a:rPr lang="en-US" sz="1800" b="1" spc="0" dirty="0">
                <a:solidFill>
                  <a:srgbClr val="020266"/>
                </a:solidFill>
                <a:latin typeface="Arial" panose="02020603050405020304" pitchFamily="2"/>
              </a:rPr>
              <a:t> Department of Labor </a:t>
            </a:r>
            <a:r>
              <a:rPr lang="en-US" sz="1800" spc="-10" dirty="0">
                <a:solidFill>
                  <a:srgbClr val="000000"/>
                </a:solidFill>
                <a:latin typeface="Arial" panose="02020603050405020304" pitchFamily="2"/>
              </a:rPr>
              <a:t> </a:t>
            </a:r>
          </a:p>
          <a:p>
            <a:pPr marR="228600" algn="l">
              <a:lnSpc>
                <a:spcPts val="2400"/>
              </a:lnSpc>
              <a:spcBef>
                <a:spcPts val="2230"/>
              </a:spcBef>
              <a:spcAft>
                <a:spcPts val="0"/>
              </a:spcAft>
              <a:buFont typeface="+mj-lt"/>
              <a:buAutoNum type="arabicPeriod"/>
            </a:pPr>
            <a:r>
              <a:rPr lang="en-US" sz="1800" spc="0" dirty="0">
                <a:solidFill>
                  <a:srgbClr val="000000"/>
                </a:solidFill>
                <a:latin typeface="Arial" panose="02020603050405020304" pitchFamily="2"/>
              </a:rPr>
              <a:t>Obtain an approved petition from the</a:t>
            </a:r>
            <a:r>
              <a:rPr lang="en-US" sz="1800" b="1" spc="0" dirty="0">
                <a:solidFill>
                  <a:srgbClr val="020266"/>
                </a:solidFill>
                <a:latin typeface="Arial" panose="02020603050405020304" pitchFamily="2"/>
              </a:rPr>
              <a:t> DHS United States Citizenship and Immigration Service</a:t>
            </a:r>
            <a:r>
              <a:rPr lang="en-US" sz="1800" spc="0" dirty="0">
                <a:solidFill>
                  <a:srgbClr val="000000"/>
                </a:solidFill>
                <a:latin typeface="Arial" panose="02020603050405020304" pitchFamily="2"/>
              </a:rPr>
              <a:t> for a specific number of workers under H-2A visa classification </a:t>
            </a:r>
          </a:p>
          <a:p>
            <a:pPr marR="182880" algn="l">
              <a:lnSpc>
                <a:spcPts val="2400"/>
              </a:lnSpc>
              <a:spcBef>
                <a:spcPts val="2520"/>
              </a:spcBef>
              <a:spcAft>
                <a:spcPts val="0"/>
              </a:spcAft>
              <a:buFont typeface="+mj-lt"/>
              <a:buAutoNum type="arabicPeriod"/>
            </a:pPr>
            <a:r>
              <a:rPr lang="en-US" sz="1800" u="sng" spc="0" dirty="0">
                <a:solidFill>
                  <a:srgbClr val="000000"/>
                </a:solidFill>
                <a:latin typeface="Arial" panose="02020603050405020304" pitchFamily="2"/>
              </a:rPr>
              <a:t>Workers</a:t>
            </a:r>
            <a:r>
              <a:rPr lang="en-US" sz="1800" spc="0" dirty="0">
                <a:solidFill>
                  <a:srgbClr val="000000"/>
                </a:solidFill>
                <a:latin typeface="Arial" panose="02020603050405020304" pitchFamily="2"/>
              </a:rPr>
              <a:t> apply with one of the</a:t>
            </a:r>
            <a:r>
              <a:rPr lang="en-US" sz="1800" b="1" spc="0" dirty="0">
                <a:solidFill>
                  <a:srgbClr val="020266"/>
                </a:solidFill>
                <a:latin typeface="Arial" panose="02020603050405020304" pitchFamily="2"/>
              </a:rPr>
              <a:t> Department of State</a:t>
            </a:r>
            <a:r>
              <a:rPr lang="en-US" sz="1800" spc="0" dirty="0">
                <a:solidFill>
                  <a:srgbClr val="000000"/>
                </a:solidFill>
                <a:latin typeface="Arial" panose="02020603050405020304" pitchFamily="2"/>
              </a:rPr>
              <a:t> visa-issuing consulates abroad for an H-2A visa </a:t>
            </a:r>
          </a:p>
          <a:p>
            <a:pPr marR="0" algn="l">
              <a:lnSpc>
                <a:spcPts val="2400"/>
              </a:lnSpc>
              <a:spcBef>
                <a:spcPts val="2185"/>
              </a:spcBef>
              <a:spcAft>
                <a:spcPts val="0"/>
              </a:spcAft>
              <a:buFont typeface="+mj-lt"/>
              <a:buAutoNum type="arabicPeriod"/>
            </a:pPr>
            <a:r>
              <a:rPr lang="en-US" sz="1800" spc="0" dirty="0">
                <a:solidFill>
                  <a:srgbClr val="000000"/>
                </a:solidFill>
                <a:latin typeface="Arial" panose="02020603050405020304" pitchFamily="2"/>
              </a:rPr>
              <a:t>Workers arrive at a port of entry where</a:t>
            </a:r>
            <a:r>
              <a:rPr lang="en-US" sz="1800" b="1" spc="0" dirty="0">
                <a:solidFill>
                  <a:srgbClr val="020266"/>
                </a:solidFill>
                <a:latin typeface="Arial" panose="02020603050405020304" pitchFamily="2"/>
              </a:rPr>
              <a:t> DHS’s Customs and Border Protection </a:t>
            </a:r>
            <a:r>
              <a:rPr lang="en-US" sz="1800" spc="0" dirty="0">
                <a:solidFill>
                  <a:srgbClr val="000000"/>
                </a:solidFill>
                <a:latin typeface="Arial" panose="02020603050405020304" pitchFamily="2"/>
              </a:rPr>
              <a:t>officers verify eligibility for admission and length of stay </a:t>
            </a:r>
          </a:p>
        </p:txBody>
      </p:sp>
      <p:sp>
        <p:nvSpPr>
          <p:cNvPr id="17" name="Text Placeholder 16"/>
          <p:cNvSpPr>
            <a:spLocks noGrp="1"/>
          </p:cNvSpPr>
          <p:nvPr>
            <p:ph type="body" idx="4294967295"/>
          </p:nvPr>
        </p:nvSpPr>
        <p:spPr>
          <a:xfrm>
            <a:off x="0" y="6516688"/>
            <a:ext cx="9144000" cy="176212"/>
          </a:xfrm>
          <a:prstGeom prst="rect">
            <a:avLst/>
          </a:prstGeom>
          <a:noFill/>
          <a:ln w="0" cmpd="sng">
            <a:noFill/>
            <a:prstDash val="solid"/>
          </a:ln>
        </p:spPr>
        <p:txBody>
          <a:bodyPr vert="horz" lIns="0" tIns="0" rIns="0" bIns="0" anchor="t">
            <a:normAutofit fontScale="25000" lnSpcReduction="20000"/>
          </a:bodyPr>
          <a:lstStyle/>
          <a:p>
            <a:pPr marL="228600" algn="l">
              <a:lnSpc>
                <a:spcPts val="1200"/>
              </a:lnSpc>
              <a:spcAft>
                <a:spcPts val="150"/>
              </a:spcAft>
              <a:tabLst>
                <a:tab pos="8778240" algn="l"/>
              </a:tabLst>
            </a:pPr>
            <a:r>
              <a:rPr lang="en-US" sz="1000" i="1" dirty="0">
                <a:solidFill>
                  <a:srgbClr val="000000"/>
                </a:solidFill>
                <a:latin typeface="Verdana" panose="02020603050405020304" pitchFamily="2"/>
              </a:rPr>
              <a:t>PHELPS DUNBAR, LLP</a:t>
            </a:r>
            <a:endParaRPr lang="en-US" sz="1050" i="1" spc="0" dirty="0">
              <a:solidFill>
                <a:srgbClr val="000000"/>
              </a:solidFill>
              <a:latin typeface="Verdana" panose="02020603050405020304" pitchFamily="2"/>
            </a:endParaRPr>
          </a:p>
          <a:p>
            <a:pPr marL="228600" marR="0" indent="0" algn="l">
              <a:lnSpc>
                <a:spcPts val="1200"/>
              </a:lnSpc>
              <a:spcAft>
                <a:spcPts val="150"/>
              </a:spcAft>
              <a:tabLst>
                <a:tab pos="8778240" algn="l"/>
              </a:tabLst>
            </a:pPr>
            <a:endParaRPr lang="en-US" sz="1000" i="1" spc="0" dirty="0">
              <a:solidFill>
                <a:srgbClr val="000000"/>
              </a:solidFill>
              <a:latin typeface="Verdana" panose="02020603050405020304" pitchFamily="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8B9212-CC79-4A0E-B4BC-D6A56A308963}"/>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nSpc>
                <a:spcPct val="90000"/>
              </a:lnSpc>
            </a:pPr>
            <a:r>
              <a:rPr lang="en-US" sz="3600" b="0" dirty="0">
                <a:ea typeface="+mj-ea"/>
              </a:rPr>
              <a:t>Department of Labor Enforcement</a:t>
            </a:r>
          </a:p>
        </p:txBody>
      </p:sp>
      <p:sp>
        <p:nvSpPr>
          <p:cNvPr id="2" name="Content Placeholder 1">
            <a:extLst>
              <a:ext uri="{FF2B5EF4-FFF2-40B4-BE49-F238E27FC236}">
                <a16:creationId xmlns:a16="http://schemas.microsoft.com/office/drawing/2014/main" id="{A6A3D18B-4818-46EF-87AE-76F03CEB5772}"/>
              </a:ext>
            </a:extLst>
          </p:cNvPr>
          <p:cNvSpPr>
            <a:spLocks noGrp="1"/>
          </p:cNvSpPr>
          <p:nvPr>
            <p:ph idx="1"/>
          </p:nvPr>
        </p:nvSpPr>
        <p:spPr>
          <a:xfrm>
            <a:off x="628650" y="1828800"/>
            <a:ext cx="7677150" cy="4114800"/>
          </a:xfrm>
        </p:spPr>
        <p:txBody>
          <a:bodyPr vert="horz" lIns="91440" tIns="45720" rIns="91440" bIns="45720" rtlCol="0">
            <a:normAutofit/>
          </a:bodyPr>
          <a:lstStyle/>
          <a:p>
            <a:pPr marL="457200" indent="-457200">
              <a:lnSpc>
                <a:spcPct val="90000"/>
              </a:lnSpc>
              <a:buFont typeface="+mj-lt"/>
              <a:buAutoNum type="arabicPeriod"/>
            </a:pPr>
            <a:r>
              <a:rPr lang="en-US" sz="2400" dirty="0">
                <a:ea typeface="+mn-ea"/>
              </a:rPr>
              <a:t>Fair Labor Standards Act (FLSA), Migrant and Seasonal Agricultural Worker Protection Act (AWPA), H-2a Regulations</a:t>
            </a:r>
          </a:p>
          <a:p>
            <a:pPr marL="457200" indent="-457200">
              <a:lnSpc>
                <a:spcPct val="90000"/>
              </a:lnSpc>
              <a:buFont typeface="+mj-lt"/>
              <a:buAutoNum type="arabicPeriod"/>
            </a:pPr>
            <a:r>
              <a:rPr lang="en-US" sz="2400" dirty="0">
                <a:ea typeface="+mn-ea"/>
              </a:rPr>
              <a:t>Risks</a:t>
            </a:r>
          </a:p>
          <a:p>
            <a:pPr marL="857250" lvl="1" indent="-457200">
              <a:lnSpc>
                <a:spcPct val="90000"/>
              </a:lnSpc>
            </a:pPr>
            <a:r>
              <a:rPr lang="en-US" sz="2000" dirty="0">
                <a:ea typeface="+mn-ea"/>
              </a:rPr>
              <a:t>Back Wages</a:t>
            </a:r>
          </a:p>
          <a:p>
            <a:pPr marL="857250" lvl="1" indent="-457200">
              <a:lnSpc>
                <a:spcPct val="90000"/>
              </a:lnSpc>
            </a:pPr>
            <a:r>
              <a:rPr lang="en-US" sz="2000" dirty="0">
                <a:ea typeface="+mn-ea"/>
              </a:rPr>
              <a:t>Civil Money Penalties</a:t>
            </a:r>
          </a:p>
          <a:p>
            <a:pPr marL="857250" lvl="1" indent="-457200">
              <a:lnSpc>
                <a:spcPct val="90000"/>
              </a:lnSpc>
            </a:pPr>
            <a:r>
              <a:rPr lang="en-US" sz="2000" dirty="0">
                <a:ea typeface="+mn-ea"/>
              </a:rPr>
              <a:t>Debarment</a:t>
            </a:r>
          </a:p>
          <a:p>
            <a:pPr marL="857250" lvl="1" indent="-457200">
              <a:lnSpc>
                <a:spcPct val="90000"/>
              </a:lnSpc>
            </a:pPr>
            <a:r>
              <a:rPr lang="en-US" sz="2000" dirty="0">
                <a:ea typeface="+mn-ea"/>
              </a:rPr>
              <a:t>Criminal prosecution</a:t>
            </a:r>
          </a:p>
          <a:p>
            <a:pPr marL="457200" indent="-457200">
              <a:lnSpc>
                <a:spcPct val="90000"/>
              </a:lnSpc>
              <a:buFont typeface="+mj-lt"/>
              <a:buAutoNum type="arabicPeriod"/>
            </a:pPr>
            <a:r>
              <a:rPr lang="en-US" sz="2400" dirty="0">
                <a:ea typeface="+mn-ea"/>
              </a:rPr>
              <a:t>Department of Labor Audit Examinations</a:t>
            </a:r>
          </a:p>
          <a:p>
            <a:pPr marL="0" indent="0">
              <a:lnSpc>
                <a:spcPct val="90000"/>
              </a:lnSpc>
              <a:buNone/>
            </a:pPr>
            <a:endParaRPr lang="en-US" sz="2400" dirty="0">
              <a:ea typeface="+mn-ea"/>
            </a:endParaRPr>
          </a:p>
          <a:p>
            <a:pPr marL="0" indent="0">
              <a:lnSpc>
                <a:spcPct val="90000"/>
              </a:lnSpc>
              <a:buNone/>
            </a:pPr>
            <a:r>
              <a:rPr lang="en-US" sz="2400" b="1" dirty="0">
                <a:ea typeface="+mn-ea"/>
              </a:rPr>
              <a:t>But these are not the only risks for Growers</a:t>
            </a:r>
          </a:p>
          <a:p>
            <a:pPr marL="0" indent="0">
              <a:lnSpc>
                <a:spcPct val="90000"/>
              </a:lnSpc>
              <a:buNone/>
            </a:pPr>
            <a:endParaRPr lang="en-US" sz="2400" dirty="0">
              <a:ea typeface="+mn-ea"/>
            </a:endParaRPr>
          </a:p>
          <a:p>
            <a:pPr marL="914400" lvl="2">
              <a:lnSpc>
                <a:spcPct val="90000"/>
              </a:lnSpc>
            </a:pPr>
            <a:endParaRPr lang="en-US" dirty="0">
              <a:latin typeface="+mn-lt"/>
              <a:ea typeface="+mn-ea"/>
              <a:cs typeface="+mn-cs"/>
            </a:endParaRPr>
          </a:p>
          <a:p>
            <a:pPr marL="0" indent="-228600">
              <a:lnSpc>
                <a:spcPct val="90000"/>
              </a:lnSpc>
            </a:pPr>
            <a:endParaRPr lang="en-US" sz="2400" dirty="0">
              <a:latin typeface="+mn-lt"/>
              <a:ea typeface="+mn-ea"/>
              <a:cs typeface="+mn-cs"/>
            </a:endParaRPr>
          </a:p>
        </p:txBody>
      </p:sp>
    </p:spTree>
    <p:extLst>
      <p:ext uri="{BB962C8B-B14F-4D97-AF65-F5344CB8AC3E}">
        <p14:creationId xmlns:p14="http://schemas.microsoft.com/office/powerpoint/2010/main" val="427170000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8E786B-AED5-4F0E-B23B-8A56D12CAA08}"/>
              </a:ext>
            </a:extLst>
          </p:cNvPr>
          <p:cNvSpPr>
            <a:spLocks noGrp="1"/>
          </p:cNvSpPr>
          <p:nvPr>
            <p:ph type="title"/>
          </p:nvPr>
        </p:nvSpPr>
        <p:spPr>
          <a:xfrm>
            <a:off x="360759" y="3752849"/>
            <a:ext cx="2468166" cy="2452687"/>
          </a:xfrm>
        </p:spPr>
        <p:txBody>
          <a:bodyPr vert="horz" lIns="91440" tIns="45720" rIns="91440" bIns="45720" rtlCol="0" anchor="ctr">
            <a:normAutofit/>
          </a:bodyPr>
          <a:lstStyle/>
          <a:p>
            <a:pPr>
              <a:lnSpc>
                <a:spcPct val="90000"/>
              </a:lnSpc>
            </a:pPr>
            <a:r>
              <a:rPr lang="en-US" sz="3100" dirty="0">
                <a:latin typeface="+mj-lt"/>
                <a:ea typeface="+mj-ea"/>
                <a:cs typeface="+mj-cs"/>
              </a:rPr>
              <a:t>Ag Labor Unions</a:t>
            </a:r>
          </a:p>
        </p:txBody>
      </p:sp>
      <p:pic>
        <p:nvPicPr>
          <p:cNvPr id="4" name="Content Placeholder 3">
            <a:extLst>
              <a:ext uri="{FF2B5EF4-FFF2-40B4-BE49-F238E27FC236}">
                <a16:creationId xmlns:a16="http://schemas.microsoft.com/office/drawing/2014/main" id="{2967D7BF-D906-4D69-A6BE-844FE00D03F3}"/>
              </a:ext>
            </a:extLst>
          </p:cNvPr>
          <p:cNvPicPr>
            <a:picLocks noChangeAspect="1"/>
          </p:cNvPicPr>
          <p:nvPr/>
        </p:nvPicPr>
        <p:blipFill rotWithShape="1">
          <a:blip r:embed="rId3"/>
          <a:srcRect l="12313" r="29777" b="1"/>
          <a:stretch/>
        </p:blipFill>
        <p:spPr>
          <a:xfrm>
            <a:off x="20" y="10"/>
            <a:ext cx="9143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Content Placeholder 7">
            <a:extLst>
              <a:ext uri="{FF2B5EF4-FFF2-40B4-BE49-F238E27FC236}">
                <a16:creationId xmlns:a16="http://schemas.microsoft.com/office/drawing/2014/main" id="{CBD22558-4E70-4B2C-9240-9E97127D8772}"/>
              </a:ext>
            </a:extLst>
          </p:cNvPr>
          <p:cNvSpPr>
            <a:spLocks noGrp="1"/>
          </p:cNvSpPr>
          <p:nvPr>
            <p:ph idx="1"/>
          </p:nvPr>
        </p:nvSpPr>
        <p:spPr>
          <a:xfrm>
            <a:off x="3167986" y="3752851"/>
            <a:ext cx="5614060" cy="2114550"/>
          </a:xfrm>
        </p:spPr>
        <p:txBody>
          <a:bodyPr vert="horz" lIns="91440" tIns="45720" rIns="91440" bIns="45720" rtlCol="0" anchor="ctr">
            <a:normAutofit/>
          </a:bodyPr>
          <a:lstStyle/>
          <a:p>
            <a:pPr marL="114300" indent="0" algn="ctr">
              <a:lnSpc>
                <a:spcPct val="90000"/>
              </a:lnSpc>
              <a:buNone/>
            </a:pPr>
            <a:r>
              <a:rPr lang="en-US" sz="2800" b="1" dirty="0">
                <a:latin typeface="+mn-lt"/>
                <a:ea typeface="+mn-ea"/>
                <a:cs typeface="+mn-cs"/>
              </a:rPr>
              <a:t>North Carolina Case Study</a:t>
            </a:r>
          </a:p>
        </p:txBody>
      </p:sp>
    </p:spTree>
    <p:extLst>
      <p:ext uri="{BB962C8B-B14F-4D97-AF65-F5344CB8AC3E}">
        <p14:creationId xmlns:p14="http://schemas.microsoft.com/office/powerpoint/2010/main" val="6514207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948188-6955-457D-86EB-1D02E7F81061}"/>
              </a:ext>
            </a:extLst>
          </p:cNvPr>
          <p:cNvSpPr>
            <a:spLocks noGrp="1"/>
          </p:cNvSpPr>
          <p:nvPr>
            <p:ph idx="1"/>
          </p:nvPr>
        </p:nvSpPr>
        <p:spPr/>
        <p:txBody>
          <a:bodyPr>
            <a:normAutofit fontScale="92500" lnSpcReduction="20000"/>
          </a:bodyPr>
          <a:lstStyle/>
          <a:p>
            <a:r>
              <a:rPr lang="en-US" dirty="0"/>
              <a:t>Farm Labor Organizing Committee (FLOC) and the North Carolina Growers Association (NCGA)</a:t>
            </a:r>
          </a:p>
          <a:p>
            <a:r>
              <a:rPr lang="en-US" dirty="0"/>
              <a:t>2004: First Collective Bargaining Agreement in the Nation to cover H-2a workers.  8,500 H-2a workers now in collective bargaining agreements.</a:t>
            </a:r>
          </a:p>
          <a:p>
            <a:r>
              <a:rPr lang="en-US" dirty="0"/>
              <a:t>But some growers preferred to negotiate directly with their workers. </a:t>
            </a:r>
          </a:p>
          <a:p>
            <a:pPr marL="0" indent="0">
              <a:buNone/>
            </a:pPr>
            <a:endParaRPr lang="en-US" dirty="0"/>
          </a:p>
        </p:txBody>
      </p:sp>
      <p:sp>
        <p:nvSpPr>
          <p:cNvPr id="3" name="Title 2">
            <a:extLst>
              <a:ext uri="{FF2B5EF4-FFF2-40B4-BE49-F238E27FC236}">
                <a16:creationId xmlns:a16="http://schemas.microsoft.com/office/drawing/2014/main" id="{FA496483-C05D-4DE2-AAC1-BF409D06BEF3}"/>
              </a:ext>
            </a:extLst>
          </p:cNvPr>
          <p:cNvSpPr>
            <a:spLocks noGrp="1"/>
          </p:cNvSpPr>
          <p:nvPr>
            <p:ph type="title"/>
          </p:nvPr>
        </p:nvSpPr>
        <p:spPr/>
        <p:txBody>
          <a:bodyPr>
            <a:normAutofit/>
          </a:bodyPr>
          <a:lstStyle/>
          <a:p>
            <a:r>
              <a:rPr lang="en-US" sz="3600" b="0" dirty="0"/>
              <a:t>NC Ag Unions: Background</a:t>
            </a:r>
          </a:p>
        </p:txBody>
      </p:sp>
    </p:spTree>
    <p:extLst>
      <p:ext uri="{BB962C8B-B14F-4D97-AF65-F5344CB8AC3E}">
        <p14:creationId xmlns:p14="http://schemas.microsoft.com/office/powerpoint/2010/main" val="123023057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948188-6955-457D-86EB-1D02E7F81061}"/>
              </a:ext>
            </a:extLst>
          </p:cNvPr>
          <p:cNvSpPr>
            <a:spLocks noGrp="1"/>
          </p:cNvSpPr>
          <p:nvPr>
            <p:ph idx="1"/>
          </p:nvPr>
        </p:nvSpPr>
        <p:spPr/>
        <p:txBody>
          <a:bodyPr>
            <a:normAutofit fontScale="77500" lnSpcReduction="20000"/>
          </a:bodyPr>
          <a:lstStyle/>
          <a:p>
            <a:r>
              <a:rPr lang="en-US" dirty="0"/>
              <a:t>Since 1990, using 100 H-2a workers. Uses NCGA to secure workers.   </a:t>
            </a:r>
          </a:p>
          <a:p>
            <a:r>
              <a:rPr lang="en-US" dirty="0"/>
              <a:t>2004: NCGA agrees to collective bargaining. All growers that use NCGA now have union contracts with FLOC.  </a:t>
            </a:r>
          </a:p>
          <a:p>
            <a:r>
              <a:rPr lang="en-US" dirty="0"/>
              <a:t>2015: Dunbar Farms leaves NCGA.  No longer in collective bargaining. </a:t>
            </a:r>
          </a:p>
          <a:p>
            <a:r>
              <a:rPr lang="en-US" dirty="0"/>
              <a:t>During 2015 season FLOC enters labor camps to recruit workers.  </a:t>
            </a:r>
          </a:p>
          <a:p>
            <a:r>
              <a:rPr lang="en-US" dirty="0"/>
              <a:t>December 2015, 7 workers recruited by FLOC file NC DOL Complaints (a pre-requisite to filing suit).</a:t>
            </a:r>
          </a:p>
          <a:p>
            <a:pPr marL="0" indent="0">
              <a:buNone/>
            </a:pPr>
            <a:endParaRPr lang="en-US" dirty="0"/>
          </a:p>
        </p:txBody>
      </p:sp>
      <p:sp>
        <p:nvSpPr>
          <p:cNvPr id="3" name="Title 2">
            <a:extLst>
              <a:ext uri="{FF2B5EF4-FFF2-40B4-BE49-F238E27FC236}">
                <a16:creationId xmlns:a16="http://schemas.microsoft.com/office/drawing/2014/main" id="{FA496483-C05D-4DE2-AAC1-BF409D06BEF3}"/>
              </a:ext>
            </a:extLst>
          </p:cNvPr>
          <p:cNvSpPr>
            <a:spLocks noGrp="1"/>
          </p:cNvSpPr>
          <p:nvPr>
            <p:ph type="title"/>
          </p:nvPr>
        </p:nvSpPr>
        <p:spPr/>
        <p:txBody>
          <a:bodyPr>
            <a:normAutofit/>
          </a:bodyPr>
          <a:lstStyle/>
          <a:p>
            <a:r>
              <a:rPr lang="en-US" sz="3600" b="0" dirty="0"/>
              <a:t>Hypo: Dunbar Farms</a:t>
            </a:r>
          </a:p>
        </p:txBody>
      </p:sp>
    </p:spTree>
    <p:extLst>
      <p:ext uri="{BB962C8B-B14F-4D97-AF65-F5344CB8AC3E}">
        <p14:creationId xmlns:p14="http://schemas.microsoft.com/office/powerpoint/2010/main" val="166180406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5.05.16"/>
  <p:tag name="AS_TITLE" val="Aspose.Slides for .NET 4.0 Client Profile"/>
  <p:tag name="AS_VERSION" val="15.5.0.0"/>
</p:tagLst>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2423</Words>
  <Application>Microsoft Office PowerPoint</Application>
  <PresentationFormat>On-screen Show (4:3)</PresentationFormat>
  <Paragraphs>181</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BenchNine</vt:lpstr>
      <vt:lpstr>Calibri</vt:lpstr>
      <vt:lpstr>Verdana</vt:lpstr>
      <vt:lpstr>Office Theme</vt:lpstr>
      <vt:lpstr>2020 Vision: Finding clarity on labor and employment risks in the New year</vt:lpstr>
      <vt:lpstr>Roadmap</vt:lpstr>
      <vt:lpstr>Why does this matter?</vt:lpstr>
      <vt:lpstr>Filling the gap with  H-2A LABOR </vt:lpstr>
      <vt:lpstr>H-2a Process</vt:lpstr>
      <vt:lpstr>Department of Labor Enforcement</vt:lpstr>
      <vt:lpstr>Ag Labor Unions</vt:lpstr>
      <vt:lpstr>NC Ag Unions: Background</vt:lpstr>
      <vt:lpstr>Hypo: Dunbar Farms</vt:lpstr>
      <vt:lpstr>Hypo: Dunbar Farms</vt:lpstr>
      <vt:lpstr>Hypo: Dunbar Farms</vt:lpstr>
      <vt:lpstr>Hypo: Dunbar Farms</vt:lpstr>
      <vt:lpstr>Legal Defenses Based in Immigration Law</vt:lpstr>
      <vt:lpstr>Legal Defenses Based in Immigration Law</vt:lpstr>
      <vt:lpstr>Legal Defenses Based in Immigration Law</vt:lpstr>
      <vt:lpstr>Legal Defenses Based in Immigration Law</vt:lpstr>
      <vt:lpstr>Legal Defenses Based in Immigration Law</vt:lpstr>
      <vt:lpstr>What sHould Individual Farmers Do?</vt:lpstr>
      <vt:lpstr>What can the Ag industry do?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Harvest is ripe, but the laborers are few</dc:title>
  <dc:creator>Nathan Huff (5307)</dc:creator>
  <cp:lastModifiedBy>Sarah S. Cato</cp:lastModifiedBy>
  <cp:revision>50</cp:revision>
  <dcterms:created xsi:type="dcterms:W3CDTF">2019-10-07T13:24:31Z</dcterms:created>
  <dcterms:modified xsi:type="dcterms:W3CDTF">2020-01-15T16:09:18Z</dcterms:modified>
</cp:coreProperties>
</file>